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5" r:id="rId24"/>
    <p:sldId id="286" r:id="rId25"/>
    <p:sldId id="288" r:id="rId26"/>
    <p:sldId id="295" r:id="rId27"/>
    <p:sldId id="296" r:id="rId28"/>
    <p:sldId id="297" r:id="rId29"/>
    <p:sldId id="299" r:id="rId30"/>
    <p:sldId id="300" r:id="rId31"/>
    <p:sldId id="302" r:id="rId32"/>
    <p:sldId id="303" r:id="rId33"/>
    <p:sldId id="304" r:id="rId34"/>
    <p:sldId id="308" r:id="rId35"/>
    <p:sldId id="314" r:id="rId36"/>
    <p:sldId id="313" r:id="rId37"/>
    <p:sldId id="309" r:id="rId38"/>
    <p:sldId id="310" r:id="rId39"/>
    <p:sldId id="301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16" autoAdjust="0"/>
    <p:restoredTop sz="94660"/>
  </p:normalViewPr>
  <p:slideViewPr>
    <p:cSldViewPr>
      <p:cViewPr varScale="1">
        <p:scale>
          <a:sx n="104" d="100"/>
          <a:sy n="104" d="100"/>
        </p:scale>
        <p:origin x="-22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735F39-2AF2-4786-BFC3-9C6587715ED3}" type="datetimeFigureOut">
              <a:rPr lang="es-ES_tradnl" smtClean="0"/>
              <a:pPr/>
              <a:t>22/03/2011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C8E66B-4FDD-489D-8CA3-F505D6AD9FF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3A56068-C69A-4645-BFAF-8075FEA9F097}" type="slidenum">
              <a:rPr lang="es-ES_tradnl" smtClean="0"/>
              <a:pPr>
                <a:defRPr/>
              </a:pPr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6893978-A1B7-44F0-A5AE-00BC30B69D27}" type="slidenum">
              <a:rPr lang="es-ES_tradnl" smtClean="0"/>
              <a:pPr>
                <a:defRPr/>
              </a:pPr>
              <a:t>13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97D565-47F8-446C-90DB-0280E5015FB3}" type="slidenum">
              <a:rPr lang="es-ES_tradnl" smtClean="0"/>
              <a:pPr>
                <a:defRPr/>
              </a:pPr>
              <a:t>22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F4D8F9-926E-4A31-BD01-BF14145B8291}" type="slidenum">
              <a:rPr lang="es-ES_tradnl" smtClean="0"/>
              <a:pPr>
                <a:defRPr/>
              </a:pPr>
              <a:t>23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5AD9A56-A298-44F6-84BE-A9B4A3109B52}" type="slidenum">
              <a:rPr lang="es-ES_tradnl" smtClean="0"/>
              <a:pPr>
                <a:defRPr/>
              </a:pPr>
              <a:t>25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MX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5119BBF-32E3-4C09-8171-80A25E8C5897}" type="slidenum">
              <a:rPr lang="es-ES_tradnl" smtClean="0"/>
              <a:pPr>
                <a:defRPr/>
              </a:pPr>
              <a:t>26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08612-B2A0-4834-BCC0-5221E2EA57A3}" type="datetimeFigureOut">
              <a:rPr lang="es-ES" smtClean="0"/>
              <a:pPr/>
              <a:t>22/03/2011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D3EF6-3142-4A4F-8351-5A416DA3C3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0" y="-99392"/>
            <a:ext cx="6012160" cy="4770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5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Programa Anual de Trabajo 2011</a:t>
            </a:r>
          </a:p>
        </p:txBody>
      </p:sp>
      <p:pic>
        <p:nvPicPr>
          <p:cNvPr id="9" name="Picture 2" descr="C:\Users\ctellez\Pictures\INSP GRAL\1_IMAGENES PRINCIPALES\15-panoramica del insp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9E3FA"/>
              </a:clrFrom>
              <a:clrTo>
                <a:srgbClr val="C9E3FA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0182" t="17738" b="23400"/>
          <a:stretch>
            <a:fillRect/>
          </a:stretch>
        </p:blipFill>
        <p:spPr bwMode="auto">
          <a:xfrm>
            <a:off x="539552" y="836712"/>
            <a:ext cx="7272808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3" descr="C:\Users\ctellez\Pictures\INSP GRAL\1_IMAGENES PRINCIPALES\89-ESCALERA COSMICA INTERNA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31776" b="16529"/>
          <a:stretch>
            <a:fillRect/>
          </a:stretch>
        </p:blipFill>
        <p:spPr bwMode="auto">
          <a:xfrm>
            <a:off x="683568" y="2636912"/>
            <a:ext cx="2592288" cy="4113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" descr="C:\Users\ctellez\Pictures\INSP GRAL\1_IMAGENES PRINCIPALES\56-EDIFICIO PRINCIPAL LADO AULAS 2.JP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3992" r="7749"/>
          <a:stretch>
            <a:fillRect/>
          </a:stretch>
        </p:blipFill>
        <p:spPr bwMode="auto">
          <a:xfrm>
            <a:off x="4644008" y="3284984"/>
            <a:ext cx="3183143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16 Rectángulo"/>
          <p:cNvSpPr/>
          <p:nvPr/>
        </p:nvSpPr>
        <p:spPr>
          <a:xfrm>
            <a:off x="827088" y="3068638"/>
            <a:ext cx="6840537" cy="865187"/>
          </a:xfrm>
          <a:prstGeom prst="rect">
            <a:avLst/>
          </a:prstGeom>
          <a:solidFill>
            <a:srgbClr val="120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2056" name="2 Marcador de contenido"/>
          <p:cNvSpPr>
            <a:spLocks noGrp="1"/>
          </p:cNvSpPr>
          <p:nvPr>
            <p:ph idx="1"/>
          </p:nvPr>
        </p:nvSpPr>
        <p:spPr>
          <a:xfrm>
            <a:off x="1258888" y="3068638"/>
            <a:ext cx="5327650" cy="64770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es-MX" sz="1600" b="1" i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Innovación y desarrollo continuo para atender los cambios y desafíos de la Salud Pública</a:t>
            </a:r>
          </a:p>
        </p:txBody>
      </p:sp>
      <p:pic>
        <p:nvPicPr>
          <p:cNvPr id="2057" name="26 Imagen" descr="cuadro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4795138"/>
            <a:ext cx="5616798" cy="184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8" name="2 Marcador de contenido"/>
          <p:cNvSpPr txBox="1">
            <a:spLocks/>
          </p:cNvSpPr>
          <p:nvPr/>
        </p:nvSpPr>
        <p:spPr bwMode="auto">
          <a:xfrm>
            <a:off x="5076056" y="4941168"/>
            <a:ext cx="2664594" cy="1296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spcBef>
                <a:spcPct val="20000"/>
              </a:spcBef>
              <a:buFont typeface="Arial" charset="0"/>
              <a:buNone/>
            </a:pPr>
            <a:r>
              <a:rPr lang="es-MX" sz="1400" b="1" dirty="0">
                <a:solidFill>
                  <a:schemeClr val="bg1"/>
                </a:solidFill>
              </a:rPr>
              <a:t>Programa Anual de Trabajo</a:t>
            </a:r>
          </a:p>
          <a:p>
            <a:pPr algn="r">
              <a:spcBef>
                <a:spcPct val="20000"/>
              </a:spcBef>
              <a:buFont typeface="Arial" charset="0"/>
              <a:buNone/>
            </a:pPr>
            <a:r>
              <a:rPr lang="es-MX" sz="1400" b="1" dirty="0">
                <a:solidFill>
                  <a:schemeClr val="bg1"/>
                </a:solidFill>
              </a:rPr>
              <a:t>2011</a:t>
            </a:r>
          </a:p>
          <a:p>
            <a:pPr algn="r">
              <a:spcBef>
                <a:spcPct val="20000"/>
              </a:spcBef>
              <a:buFont typeface="Arial" charset="0"/>
              <a:buNone/>
            </a:pPr>
            <a:endParaRPr lang="es-MX" sz="1200" b="1" dirty="0">
              <a:solidFill>
                <a:schemeClr val="bg1"/>
              </a:solidFill>
            </a:endParaRPr>
          </a:p>
          <a:p>
            <a:pPr algn="r">
              <a:spcBef>
                <a:spcPct val="20000"/>
              </a:spcBef>
              <a:buFont typeface="Arial" charset="0"/>
              <a:buNone/>
            </a:pPr>
            <a:r>
              <a:rPr lang="es-MX" sz="1400" b="1" dirty="0">
                <a:solidFill>
                  <a:schemeClr val="bg1"/>
                </a:solidFill>
              </a:rPr>
              <a:t>Dr. Mario Henry Rodríguez López</a:t>
            </a:r>
          </a:p>
          <a:p>
            <a:pPr algn="r">
              <a:spcBef>
                <a:spcPct val="20000"/>
              </a:spcBef>
              <a:buFont typeface="Arial" charset="0"/>
              <a:buNone/>
            </a:pPr>
            <a:r>
              <a:rPr lang="es-MX" sz="1400" b="1" dirty="0">
                <a:solidFill>
                  <a:schemeClr val="bg1"/>
                </a:solidFill>
              </a:rPr>
              <a:t>Director General</a:t>
            </a:r>
          </a:p>
        </p:txBody>
      </p:sp>
      <p:sp>
        <p:nvSpPr>
          <p:cNvPr id="2059" name="25 Rectángulo"/>
          <p:cNvSpPr>
            <a:spLocks noChangeArrowheads="1"/>
          </p:cNvSpPr>
          <p:nvPr/>
        </p:nvSpPr>
        <p:spPr bwMode="auto">
          <a:xfrm>
            <a:off x="1042988" y="3644900"/>
            <a:ext cx="15843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es-MX" sz="1200" b="1" i="1" dirty="0">
                <a:solidFill>
                  <a:schemeClr val="bg1"/>
                </a:solidFill>
              </a:rPr>
              <a:t>Investigació</a:t>
            </a:r>
            <a:r>
              <a:rPr lang="es-MX" sz="1200" b="1" i="1" dirty="0"/>
              <a:t>n</a:t>
            </a:r>
          </a:p>
        </p:txBody>
      </p:sp>
      <p:sp>
        <p:nvSpPr>
          <p:cNvPr id="2060" name="20 Rectángulo"/>
          <p:cNvSpPr>
            <a:spLocks noChangeArrowheads="1"/>
          </p:cNvSpPr>
          <p:nvPr/>
        </p:nvSpPr>
        <p:spPr bwMode="auto">
          <a:xfrm>
            <a:off x="3348038" y="3644900"/>
            <a:ext cx="1079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es-MX" sz="1400" b="1" i="1" dirty="0">
                <a:solidFill>
                  <a:schemeClr val="bg1"/>
                </a:solidFill>
              </a:rPr>
              <a:t>Docencia</a:t>
            </a:r>
          </a:p>
        </p:txBody>
      </p:sp>
      <p:sp>
        <p:nvSpPr>
          <p:cNvPr id="2061" name="22 Rectángulo"/>
          <p:cNvSpPr>
            <a:spLocks noChangeArrowheads="1"/>
          </p:cNvSpPr>
          <p:nvPr/>
        </p:nvSpPr>
        <p:spPr bwMode="auto">
          <a:xfrm>
            <a:off x="5435600" y="3573463"/>
            <a:ext cx="21605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es-MX" sz="1400" b="1" i="1" dirty="0">
                <a:solidFill>
                  <a:schemeClr val="bg1"/>
                </a:solidFill>
              </a:rPr>
              <a:t>Vinculación y servicio</a:t>
            </a:r>
          </a:p>
        </p:txBody>
      </p:sp>
      <p:pic>
        <p:nvPicPr>
          <p:cNvPr id="19" name="Picture 2" descr="C:\Users\ctellez\Pictures\INSP.pn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uadroTexto"/>
          <p:cNvSpPr txBox="1"/>
          <p:nvPr/>
        </p:nvSpPr>
        <p:spPr>
          <a:xfrm>
            <a:off x="323528" y="-57001"/>
            <a:ext cx="601216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CONTENIDO</a:t>
            </a:r>
            <a:endParaRPr lang="es-MX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51520" y="980728"/>
            <a:ext cx="8424936" cy="8617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5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5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24618" y="1127641"/>
            <a:ext cx="8351838" cy="489364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33400" indent="-533400">
              <a:defRPr/>
            </a:pPr>
            <a:r>
              <a:rPr lang="es-MX" b="1" dirty="0" smtClean="0">
                <a:latin typeface="Calibri" pitchFamily="34" charset="0"/>
                <a:cs typeface="Calibri" pitchFamily="34" charset="0"/>
              </a:rPr>
              <a:t>I.  Presentación</a:t>
            </a:r>
            <a:endParaRPr lang="es-MX" b="1" dirty="0">
              <a:latin typeface="Calibri" pitchFamily="34" charset="0"/>
              <a:cs typeface="Calibri" pitchFamily="34" charset="0"/>
            </a:endParaRPr>
          </a:p>
          <a:p>
            <a:pPr marL="533400" indent="-533400">
              <a:defRPr/>
            </a:pPr>
            <a:r>
              <a:rPr lang="es-MX" b="1" dirty="0" smtClean="0">
                <a:latin typeface="Calibri" pitchFamily="34" charset="0"/>
                <a:cs typeface="Calibri" pitchFamily="34" charset="0"/>
              </a:rPr>
              <a:t>II. </a:t>
            </a:r>
            <a:r>
              <a:rPr lang="es-MX" b="1" dirty="0">
                <a:latin typeface="Calibri" pitchFamily="34" charset="0"/>
                <a:cs typeface="Calibri" pitchFamily="34" charset="0"/>
              </a:rPr>
              <a:t>Vinculación con las prioridades nacionales, sectoriales e Institucionales </a:t>
            </a:r>
          </a:p>
          <a:p>
            <a:pPr marL="533400" indent="-533400">
              <a:defRPr/>
            </a:pPr>
            <a:r>
              <a:rPr lang="es-MX" b="1" dirty="0" smtClean="0">
                <a:latin typeface="Calibri" pitchFamily="34" charset="0"/>
                <a:cs typeface="Calibri" pitchFamily="34" charset="0"/>
              </a:rPr>
              <a:t>III. </a:t>
            </a:r>
            <a:r>
              <a:rPr lang="es-MX" b="1" dirty="0">
                <a:latin typeface="Calibri" pitchFamily="34" charset="0"/>
                <a:cs typeface="Calibri" pitchFamily="34" charset="0"/>
              </a:rPr>
              <a:t>Análisis estratégico Institucional</a:t>
            </a:r>
          </a:p>
          <a:p>
            <a:pPr marL="442913" indent="-266700">
              <a:buFont typeface="Arial" pitchFamily="34" charset="0"/>
              <a:buChar char="•"/>
              <a:defRPr/>
            </a:pPr>
            <a:r>
              <a:rPr lang="es-MX" sz="1500" i="1" dirty="0">
                <a:latin typeface="Calibri" pitchFamily="34" charset="0"/>
                <a:cs typeface="Calibri" pitchFamily="34" charset="0"/>
              </a:rPr>
              <a:t>Misión</a:t>
            </a:r>
          </a:p>
          <a:p>
            <a:pPr marL="442913" indent="-266700">
              <a:buFont typeface="Arial" pitchFamily="34" charset="0"/>
              <a:buChar char="•"/>
              <a:defRPr/>
            </a:pPr>
            <a:r>
              <a:rPr lang="es-MX" sz="1500" i="1" dirty="0" smtClean="0">
                <a:latin typeface="Calibri" pitchFamily="34" charset="0"/>
                <a:cs typeface="Calibri" pitchFamily="34" charset="0"/>
              </a:rPr>
              <a:t>Visión</a:t>
            </a:r>
          </a:p>
          <a:p>
            <a:pPr marL="442913" indent="-266700">
              <a:buFont typeface="Arial" pitchFamily="34" charset="0"/>
              <a:buChar char="•"/>
              <a:defRPr/>
            </a:pPr>
            <a:r>
              <a:rPr lang="es-MX" sz="1500" i="1" dirty="0" smtClean="0">
                <a:latin typeface="Calibri" pitchFamily="34" charset="0"/>
                <a:cs typeface="Calibri" pitchFamily="34" charset="0"/>
              </a:rPr>
              <a:t>Retos de INSP a 5 y 10 años</a:t>
            </a:r>
          </a:p>
          <a:p>
            <a:pPr marL="442913" indent="-266700">
              <a:buFont typeface="Arial" pitchFamily="34" charset="0"/>
              <a:buChar char="•"/>
              <a:defRPr/>
            </a:pPr>
            <a:r>
              <a:rPr lang="es-MX" sz="1500" i="1" dirty="0" smtClean="0">
                <a:latin typeface="Calibri" pitchFamily="34" charset="0"/>
                <a:cs typeface="Calibri" pitchFamily="34" charset="0"/>
              </a:rPr>
              <a:t>Proceso de Integración Programa Anual de trabajo del INSP</a:t>
            </a:r>
            <a:endParaRPr lang="es-MX" sz="1500" i="1" dirty="0">
              <a:latin typeface="Calibri" pitchFamily="34" charset="0"/>
              <a:cs typeface="Calibri" pitchFamily="34" charset="0"/>
            </a:endParaRPr>
          </a:p>
          <a:p>
            <a:pPr marL="442913" indent="-266700">
              <a:buFont typeface="Arial" pitchFamily="34" charset="0"/>
              <a:buChar char="•"/>
              <a:defRPr/>
            </a:pPr>
            <a:r>
              <a:rPr lang="es-MX" sz="1500" i="1" dirty="0">
                <a:latin typeface="Calibri" pitchFamily="34" charset="0"/>
                <a:cs typeface="Calibri" pitchFamily="34" charset="0"/>
              </a:rPr>
              <a:t>Análisis FODA del INSP – perspectivas 2011</a:t>
            </a:r>
          </a:p>
          <a:p>
            <a:pPr marL="442913" indent="-266700">
              <a:buFont typeface="Arial" pitchFamily="34" charset="0"/>
              <a:buChar char="•"/>
              <a:defRPr/>
            </a:pPr>
            <a:r>
              <a:rPr lang="es-MX" sz="1500" i="1" dirty="0">
                <a:latin typeface="Calibri" pitchFamily="34" charset="0"/>
                <a:cs typeface="Calibri" pitchFamily="34" charset="0"/>
              </a:rPr>
              <a:t>Plan Estratégico   a 5 y 10 años, seguimiento 2007-2010. </a:t>
            </a:r>
          </a:p>
          <a:p>
            <a:pPr marL="442913" indent="-266700">
              <a:buFont typeface="Arial" pitchFamily="34" charset="0"/>
              <a:buChar char="•"/>
              <a:defRPr/>
            </a:pPr>
            <a:r>
              <a:rPr lang="es-MX" sz="1500" i="1" dirty="0" smtClean="0">
                <a:latin typeface="Calibri" pitchFamily="34" charset="0"/>
                <a:cs typeface="Calibri" pitchFamily="34" charset="0"/>
              </a:rPr>
              <a:t>Atención </a:t>
            </a:r>
            <a:r>
              <a:rPr lang="es-MX" sz="1500" i="1" dirty="0">
                <a:latin typeface="Calibri" pitchFamily="34" charset="0"/>
                <a:cs typeface="Calibri" pitchFamily="34" charset="0"/>
              </a:rPr>
              <a:t>a nuestros </a:t>
            </a:r>
            <a:r>
              <a:rPr lang="es-MX" sz="1500" i="1" dirty="0" err="1">
                <a:latin typeface="Calibri" pitchFamily="34" charset="0"/>
                <a:cs typeface="Calibri" pitchFamily="34" charset="0"/>
              </a:rPr>
              <a:t>Stakeholders</a:t>
            </a:r>
            <a:r>
              <a:rPr lang="es-MX" sz="1500" i="1" dirty="0">
                <a:latin typeface="Calibri" pitchFamily="34" charset="0"/>
                <a:cs typeface="Calibri" pitchFamily="34" charset="0"/>
              </a:rPr>
              <a:t>, ejercicios de consulta a clientes</a:t>
            </a:r>
            <a:r>
              <a:rPr lang="es-MX" sz="1500" dirty="0">
                <a:latin typeface="Calibri" pitchFamily="34" charset="0"/>
                <a:cs typeface="Calibri" pitchFamily="34" charset="0"/>
              </a:rPr>
              <a:t>. </a:t>
            </a:r>
          </a:p>
          <a:p>
            <a:pPr marL="533400" indent="-533400">
              <a:buFont typeface="Wingdings" pitchFamily="2" charset="2"/>
              <a:buNone/>
              <a:defRPr/>
            </a:pPr>
            <a:r>
              <a:rPr lang="es-MX" b="1" dirty="0" smtClean="0">
                <a:latin typeface="Calibri" pitchFamily="34" charset="0"/>
                <a:cs typeface="Calibri" pitchFamily="34" charset="0"/>
              </a:rPr>
              <a:t>IV. </a:t>
            </a:r>
            <a:r>
              <a:rPr lang="es-MX" b="1" dirty="0">
                <a:latin typeface="Calibri" pitchFamily="34" charset="0"/>
                <a:cs typeface="Calibri" pitchFamily="34" charset="0"/>
              </a:rPr>
              <a:t>Programa  Anual de Trabajo </a:t>
            </a:r>
            <a:r>
              <a:rPr lang="es-MX" b="1" dirty="0" smtClean="0">
                <a:latin typeface="Calibri" pitchFamily="34" charset="0"/>
                <a:cs typeface="Calibri" pitchFamily="34" charset="0"/>
              </a:rPr>
              <a:t>2011</a:t>
            </a:r>
          </a:p>
          <a:p>
            <a:pPr marL="533400" indent="-533400">
              <a:defRPr/>
            </a:pPr>
            <a:r>
              <a:rPr lang="es-MX" b="1" i="1" dirty="0" smtClean="0">
                <a:latin typeface="Calibri" pitchFamily="34" charset="0"/>
                <a:cs typeface="Calibri" pitchFamily="34" charset="0"/>
              </a:rPr>
              <a:t>Investigación </a:t>
            </a:r>
          </a:p>
          <a:p>
            <a:pPr marL="447675" indent="-268288">
              <a:buFont typeface="Arial" pitchFamily="34" charset="0"/>
              <a:buChar char="•"/>
              <a:defRPr/>
            </a:pPr>
            <a:r>
              <a:rPr lang="es-MX" sz="1500" i="1" dirty="0" smtClean="0">
                <a:latin typeface="Calibri" pitchFamily="34" charset="0"/>
                <a:cs typeface="Calibri" pitchFamily="34" charset="0"/>
              </a:rPr>
              <a:t>Proyectos de investigación , acciones de Investigación, indicadores de investigación </a:t>
            </a:r>
          </a:p>
          <a:p>
            <a:pPr marL="533400" indent="-533400">
              <a:defRPr/>
            </a:pPr>
            <a:r>
              <a:rPr lang="es-MX" b="1" i="1" dirty="0" smtClean="0">
                <a:latin typeface="Calibri" pitchFamily="34" charset="0"/>
                <a:cs typeface="Calibri" pitchFamily="34" charset="0"/>
              </a:rPr>
              <a:t>Enseñanza</a:t>
            </a:r>
          </a:p>
          <a:p>
            <a:pPr marL="179388" indent="179388">
              <a:buFont typeface="Arial" pitchFamily="34" charset="0"/>
              <a:buChar char="•"/>
              <a:defRPr/>
            </a:pPr>
            <a:r>
              <a:rPr lang="es-MX" sz="1500" i="1" dirty="0" smtClean="0">
                <a:latin typeface="Calibri" pitchFamily="34" charset="0"/>
                <a:cs typeface="Calibri" pitchFamily="34" charset="0"/>
              </a:rPr>
              <a:t>Enseñanza de posgrado, programa académico, liderazgo académico, programa Educación Continua,   </a:t>
            </a:r>
          </a:p>
          <a:p>
            <a:pPr marL="179388" indent="179388">
              <a:defRPr/>
            </a:pPr>
            <a:r>
              <a:rPr lang="es-MX" sz="1500" i="1" dirty="0" smtClean="0">
                <a:latin typeface="Calibri" pitchFamily="34" charset="0"/>
                <a:cs typeface="Calibri" pitchFamily="34" charset="0"/>
              </a:rPr>
              <a:t>reingeniería y automatización  de procesos y servicios de la SAC.</a:t>
            </a:r>
          </a:p>
          <a:p>
            <a:pPr marL="533400" indent="-533400">
              <a:defRPr/>
            </a:pPr>
            <a:r>
              <a:rPr lang="es-MX" b="1" i="1" dirty="0" smtClean="0">
                <a:latin typeface="Calibri" pitchFamily="34" charset="0"/>
                <a:cs typeface="Calibri" pitchFamily="34" charset="0"/>
              </a:rPr>
              <a:t>Vinculación y Servicio </a:t>
            </a:r>
          </a:p>
          <a:p>
            <a:pPr marL="358775" indent="-179388">
              <a:buFont typeface="Arial" pitchFamily="34" charset="0"/>
              <a:buChar char="•"/>
              <a:defRPr/>
            </a:pPr>
            <a:r>
              <a:rPr lang="es-MX" sz="1500" i="1" dirty="0" smtClean="0">
                <a:latin typeface="Calibri" pitchFamily="34" charset="0"/>
                <a:cs typeface="Calibri" pitchFamily="34" charset="0"/>
              </a:rPr>
              <a:t>Administración, planeación, organización de congresos y reuniones internacionales</a:t>
            </a:r>
            <a:r>
              <a:rPr lang="es-MX" i="1" dirty="0" smtClean="0">
                <a:latin typeface="Calibri" pitchFamily="34" charset="0"/>
                <a:cs typeface="Calibri" pitchFamily="34" charset="0"/>
              </a:rPr>
              <a:t>. </a:t>
            </a:r>
            <a:endParaRPr lang="es-MX" i="1" dirty="0">
              <a:latin typeface="Calibri" pitchFamily="34" charset="0"/>
              <a:cs typeface="Calibri" pitchFamily="34" charset="0"/>
            </a:endParaRPr>
          </a:p>
          <a:p>
            <a:pPr marL="533400" indent="-533400">
              <a:buFont typeface="Wingdings" pitchFamily="2" charset="2"/>
              <a:buNone/>
              <a:defRPr/>
            </a:pPr>
            <a:endParaRPr lang="es-MX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8" name="13 CuadroTexto"/>
          <p:cNvSpPr txBox="1">
            <a:spLocks noChangeArrowheads="1"/>
          </p:cNvSpPr>
          <p:nvPr/>
        </p:nvSpPr>
        <p:spPr bwMode="auto">
          <a:xfrm>
            <a:off x="827088" y="2781300"/>
            <a:ext cx="185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MX"/>
          </a:p>
        </p:txBody>
      </p:sp>
      <p:pic>
        <p:nvPicPr>
          <p:cNvPr id="6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37312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uadroTexto"/>
          <p:cNvSpPr txBox="1"/>
          <p:nvPr/>
        </p:nvSpPr>
        <p:spPr>
          <a:xfrm>
            <a:off x="323528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I.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Presentación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 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100" name="12 CuadroTexto"/>
          <p:cNvSpPr txBox="1">
            <a:spLocks noChangeArrowheads="1"/>
          </p:cNvSpPr>
          <p:nvPr/>
        </p:nvSpPr>
        <p:spPr bwMode="auto">
          <a:xfrm>
            <a:off x="323850" y="836613"/>
            <a:ext cx="83518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es-MX">
                <a:solidFill>
                  <a:schemeClr val="bg1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611188" y="1628800"/>
            <a:ext cx="7921625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sz="2400" dirty="0">
                <a:latin typeface="+mn-lt"/>
                <a:cs typeface="Calibri" pitchFamily="34" charset="0"/>
              </a:rPr>
              <a:t>El presente Programa Anual de Trabajo (PAT 2011) se elaboró en el marco de los programas nacionales y sectoriales emitidos por el Gobierno Federal, así como con el Plan Estratégico a 5 y diez años del INSP. En él se formulan las acciones que el INSP deberá realizar en el corto plazo para contribuir con los objetivos, metas estrategias y líneas de acción de las áreas sustantivas del quehacer institucional que permitan una mejora de la efectividad, eficiencia, relevancia, rentabilidad y transparencia en la salud pública. </a:t>
            </a:r>
            <a:endParaRPr lang="es-MX" sz="2400" dirty="0">
              <a:latin typeface="+mn-lt"/>
              <a:cs typeface="Calibri" pitchFamily="34" charset="0"/>
            </a:endParaRPr>
          </a:p>
        </p:txBody>
      </p:sp>
      <p:pic>
        <p:nvPicPr>
          <p:cNvPr id="5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8956" y="6237312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Diagrama 5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8640960" cy="3958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-108520" y="-26223"/>
            <a:ext cx="91440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latin typeface="+mn-lt"/>
                <a:cs typeface="+mn-cs"/>
              </a:rPr>
              <a:t>II. Vinculación con las prioridades Nacionales, Sectoriales e Institucionales </a:t>
            </a:r>
            <a:endParaRPr lang="es-MX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8" name="Picture 2" descr="C:\Users\ctellez\Pictures\INSP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uadroTexto"/>
          <p:cNvSpPr txBox="1"/>
          <p:nvPr/>
        </p:nvSpPr>
        <p:spPr>
          <a:xfrm>
            <a:off x="72008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cs typeface="+mn-cs"/>
              </a:rPr>
              <a:t>III. Análisis </a:t>
            </a: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cs typeface="+mn-cs"/>
              </a:rPr>
              <a:t>Estratégico Institucional </a:t>
            </a:r>
          </a:p>
        </p:txBody>
      </p: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1258888" y="1052513"/>
            <a:ext cx="6107112" cy="2160587"/>
            <a:chOff x="2191" y="7367"/>
            <a:chExt cx="8448" cy="4673"/>
          </a:xfrm>
        </p:grpSpPr>
        <p:sp>
          <p:nvSpPr>
            <p:cNvPr id="17411" name="Rectangle 3"/>
            <p:cNvSpPr>
              <a:spLocks noChangeArrowheads="1"/>
            </p:cNvSpPr>
            <p:nvPr/>
          </p:nvSpPr>
          <p:spPr bwMode="auto">
            <a:xfrm>
              <a:off x="2191" y="7367"/>
              <a:ext cx="2411" cy="4673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dist="107763" dir="13500000" sx="75000" sy="75000" algn="tl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es-MX" dirty="0">
                <a:solidFill>
                  <a:schemeClr val="bg1"/>
                </a:solidFill>
                <a:cs typeface="+mn-cs"/>
              </a:endParaRPr>
            </a:p>
          </p:txBody>
        </p:sp>
        <p:sp>
          <p:nvSpPr>
            <p:cNvPr id="6153" name="Rectangle 4"/>
            <p:cNvSpPr>
              <a:spLocks noChangeArrowheads="1"/>
            </p:cNvSpPr>
            <p:nvPr/>
          </p:nvSpPr>
          <p:spPr bwMode="auto">
            <a:xfrm rot="-5400000">
              <a:off x="3001" y="9821"/>
              <a:ext cx="3882" cy="531"/>
            </a:xfrm>
            <a:prstGeom prst="rect">
              <a:avLst/>
            </a:prstGeom>
            <a:solidFill>
              <a:srgbClr val="FFFFFF">
                <a:alpha val="79999"/>
              </a:srgbClr>
            </a:solidFill>
            <a:ln w="12700">
              <a:solidFill>
                <a:srgbClr val="FFFFFF"/>
              </a:solidFill>
              <a:miter lim="800000"/>
              <a:headEnd/>
              <a:tailEnd/>
            </a:ln>
          </p:spPr>
          <p:txBody>
            <a:bodyPr lIns="914400" tIns="91440" bIns="91440" anchor="ctr"/>
            <a:lstStyle/>
            <a:p>
              <a:pPr>
                <a:spcAft>
                  <a:spcPts val="1000"/>
                </a:spcAft>
              </a:pPr>
              <a:r>
                <a:rPr lang="es-ES" sz="1200" b="1">
                  <a:latin typeface="Cambria" pitchFamily="18" charset="0"/>
                </a:rPr>
                <a:t>Visión</a:t>
              </a:r>
              <a:endParaRPr lang="es-MX" sz="1200"/>
            </a:p>
          </p:txBody>
        </p:sp>
        <p:sp>
          <p:nvSpPr>
            <p:cNvPr id="17413" name="Rectangle 5"/>
            <p:cNvSpPr>
              <a:spLocks noChangeArrowheads="1"/>
            </p:cNvSpPr>
            <p:nvPr/>
          </p:nvSpPr>
          <p:spPr bwMode="auto">
            <a:xfrm>
              <a:off x="5204" y="7367"/>
              <a:ext cx="2411" cy="4673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dist="107763" dir="13500000" sx="75000" sy="75000" algn="tl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es-MX">
                <a:cs typeface="+mn-cs"/>
              </a:endParaRPr>
            </a:p>
          </p:txBody>
        </p:sp>
        <p:sp>
          <p:nvSpPr>
            <p:cNvPr id="6155" name="Rectangle 6"/>
            <p:cNvSpPr>
              <a:spLocks noChangeArrowheads="1"/>
            </p:cNvSpPr>
            <p:nvPr/>
          </p:nvSpPr>
          <p:spPr bwMode="auto">
            <a:xfrm rot="16200000">
              <a:off x="6095" y="10033"/>
              <a:ext cx="3582" cy="431"/>
            </a:xfrm>
            <a:prstGeom prst="rect">
              <a:avLst/>
            </a:prstGeom>
            <a:solidFill>
              <a:srgbClr val="FFFFFF">
                <a:alpha val="79999"/>
              </a:srgbClr>
            </a:solidFill>
            <a:ln w="12700">
              <a:solidFill>
                <a:srgbClr val="FFFFFF"/>
              </a:solidFill>
              <a:miter lim="800000"/>
              <a:headEnd/>
              <a:tailEnd/>
            </a:ln>
          </p:spPr>
          <p:txBody>
            <a:bodyPr lIns="914400" tIns="91440" bIns="91440" anchor="ctr"/>
            <a:lstStyle/>
            <a:p>
              <a:pPr>
                <a:spcAft>
                  <a:spcPts val="1000"/>
                </a:spcAft>
              </a:pPr>
              <a:r>
                <a:rPr lang="es-ES" sz="1200" b="1" dirty="0">
                  <a:latin typeface="Cambria" pitchFamily="18" charset="0"/>
                </a:rPr>
                <a:t>Valores</a:t>
              </a:r>
              <a:endParaRPr lang="es-MX" sz="1200" dirty="0"/>
            </a:p>
          </p:txBody>
        </p:sp>
        <p:sp>
          <p:nvSpPr>
            <p:cNvPr id="17415" name="Rectangle 7"/>
            <p:cNvSpPr>
              <a:spLocks noChangeArrowheads="1"/>
            </p:cNvSpPr>
            <p:nvPr/>
          </p:nvSpPr>
          <p:spPr bwMode="auto">
            <a:xfrm>
              <a:off x="8228" y="7367"/>
              <a:ext cx="2411" cy="4673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dist="107763" dir="13500000" sx="75000" sy="75000" algn="tl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es-MX">
                <a:cs typeface="+mn-cs"/>
              </a:endParaRPr>
            </a:p>
          </p:txBody>
        </p:sp>
        <p:sp>
          <p:nvSpPr>
            <p:cNvPr id="6157" name="Text Box 8"/>
            <p:cNvSpPr txBox="1">
              <a:spLocks noChangeArrowheads="1"/>
            </p:cNvSpPr>
            <p:nvPr/>
          </p:nvSpPr>
          <p:spPr bwMode="auto">
            <a:xfrm>
              <a:off x="2204" y="7835"/>
              <a:ext cx="2393" cy="3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>
                <a:spcAft>
                  <a:spcPts val="1000"/>
                </a:spcAft>
              </a:pPr>
              <a:r>
                <a:rPr lang="es-MX" sz="1200">
                  <a:solidFill>
                    <a:srgbClr val="FFFFFF"/>
                  </a:solidFill>
                  <a:latin typeface="Arial Narrow" pitchFamily="34" charset="0"/>
                </a:rPr>
                <a:t>Contribuir a la equidad y bienestar social promoviendo la salud plena de la población mediante la generación y difusión de conocimiento, la innovación en los sistemas de salud y la formación de recursos humanos para la salud pública.</a:t>
              </a:r>
            </a:p>
            <a:p>
              <a:endParaRPr lang="es-MX" sz="1200"/>
            </a:p>
          </p:txBody>
        </p:sp>
        <p:sp>
          <p:nvSpPr>
            <p:cNvPr id="6158" name="Text Box 9"/>
            <p:cNvSpPr txBox="1">
              <a:spLocks noChangeArrowheads="1"/>
            </p:cNvSpPr>
            <p:nvPr/>
          </p:nvSpPr>
          <p:spPr bwMode="auto">
            <a:xfrm>
              <a:off x="5218" y="8400"/>
              <a:ext cx="2393" cy="2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>
                <a:spcBef>
                  <a:spcPts val="500"/>
                </a:spcBef>
                <a:spcAft>
                  <a:spcPts val="500"/>
                </a:spcAft>
              </a:pPr>
              <a:r>
                <a:rPr lang="es-ES" sz="1200">
                  <a:solidFill>
                    <a:srgbClr val="FFFFFF"/>
                  </a:solidFill>
                  <a:latin typeface="Arial Narrow" pitchFamily="34" charset="0"/>
                </a:rPr>
                <a:t>Ser líder nacional y global en el desarrollo, promoción y práctica de la salud pública basada en evidencia.</a:t>
              </a:r>
            </a:p>
            <a:p>
              <a:endParaRPr lang="es-MX"/>
            </a:p>
          </p:txBody>
        </p:sp>
        <p:sp>
          <p:nvSpPr>
            <p:cNvPr id="6159" name="Text Box 10"/>
            <p:cNvSpPr txBox="1">
              <a:spLocks noChangeArrowheads="1"/>
            </p:cNvSpPr>
            <p:nvPr/>
          </p:nvSpPr>
          <p:spPr bwMode="auto">
            <a:xfrm>
              <a:off x="8268" y="7679"/>
              <a:ext cx="1992" cy="30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lvl="1">
                <a:buClr>
                  <a:srgbClr val="FFFFFF"/>
                </a:buClr>
              </a:pPr>
              <a:r>
                <a:rPr lang="es-MX" sz="1100">
                  <a:solidFill>
                    <a:srgbClr val="FFFFFF"/>
                  </a:solidFill>
                  <a:latin typeface="Arial Narrow" pitchFamily="34" charset="0"/>
                </a:rPr>
                <a:t> </a:t>
              </a:r>
            </a:p>
            <a:p>
              <a:pPr>
                <a:buClr>
                  <a:srgbClr val="FFFFFF"/>
                </a:buClr>
                <a:buFont typeface="Symbol" pitchFamily="82" charset="2"/>
                <a:buChar char="·"/>
              </a:pPr>
              <a:r>
                <a:rPr lang="es-MX" sz="1100">
                  <a:solidFill>
                    <a:srgbClr val="FFFFFF"/>
                  </a:solidFill>
                  <a:latin typeface="Arial Narrow" pitchFamily="34" charset="0"/>
                </a:rPr>
                <a:t> </a:t>
              </a:r>
              <a:r>
                <a:rPr lang="es-MX" sz="1200">
                  <a:solidFill>
                    <a:srgbClr val="FFFFFF"/>
                  </a:solidFill>
                  <a:latin typeface="Arial Narrow" pitchFamily="34" charset="0"/>
                </a:rPr>
                <a:t>Excelencia</a:t>
              </a:r>
            </a:p>
            <a:p>
              <a:pPr>
                <a:buClr>
                  <a:srgbClr val="FFFFFF"/>
                </a:buClr>
                <a:buFont typeface="Symbol" pitchFamily="82" charset="2"/>
                <a:buChar char="·"/>
              </a:pPr>
              <a:r>
                <a:rPr lang="es-MX" sz="1200">
                  <a:solidFill>
                    <a:srgbClr val="FFFFFF"/>
                  </a:solidFill>
                  <a:latin typeface="Arial Narrow" pitchFamily="34" charset="0"/>
                </a:rPr>
                <a:t>Responsabilidad </a:t>
              </a:r>
            </a:p>
            <a:p>
              <a:pPr>
                <a:buClr>
                  <a:srgbClr val="FFFFFF"/>
                </a:buClr>
                <a:buFont typeface="Symbol" pitchFamily="82" charset="2"/>
                <a:buChar char="·"/>
              </a:pPr>
              <a:r>
                <a:rPr lang="es-MX" sz="1200">
                  <a:solidFill>
                    <a:srgbClr val="FFFFFF"/>
                  </a:solidFill>
                  <a:latin typeface="Arial Narrow" pitchFamily="34" charset="0"/>
                </a:rPr>
                <a:t>Libertad</a:t>
              </a:r>
            </a:p>
            <a:p>
              <a:pPr>
                <a:buClr>
                  <a:srgbClr val="FFFFFF"/>
                </a:buClr>
                <a:buFont typeface="Symbol" pitchFamily="82" charset="2"/>
                <a:buChar char="·"/>
              </a:pPr>
              <a:r>
                <a:rPr lang="es-MX" sz="1200">
                  <a:solidFill>
                    <a:srgbClr val="FFFFFF"/>
                  </a:solidFill>
                  <a:latin typeface="Arial Narrow" pitchFamily="34" charset="0"/>
                </a:rPr>
                <a:t>Transparencia </a:t>
              </a:r>
            </a:p>
            <a:p>
              <a:pPr>
                <a:buClr>
                  <a:srgbClr val="FFFFFF"/>
                </a:buClr>
                <a:buFont typeface="Symbol" pitchFamily="82" charset="2"/>
                <a:buChar char="·"/>
              </a:pPr>
              <a:r>
                <a:rPr lang="es-MX" sz="1200">
                  <a:solidFill>
                    <a:srgbClr val="FFFFFF"/>
                  </a:solidFill>
                  <a:latin typeface="Arial Narrow" pitchFamily="34" charset="0"/>
                </a:rPr>
                <a:t>Equidad y justicia</a:t>
              </a:r>
            </a:p>
            <a:p>
              <a:pPr>
                <a:buClr>
                  <a:srgbClr val="FFFFFF"/>
                </a:buClr>
                <a:buFont typeface="Symbol" pitchFamily="82" charset="2"/>
                <a:buChar char="·"/>
              </a:pPr>
              <a:r>
                <a:rPr lang="es-MX" sz="1200">
                  <a:solidFill>
                    <a:srgbClr val="FFFFFF"/>
                  </a:solidFill>
                  <a:latin typeface="Arial Narrow" pitchFamily="34" charset="0"/>
                </a:rPr>
                <a:t>Ética </a:t>
              </a:r>
            </a:p>
            <a:p>
              <a:pPr>
                <a:buClr>
                  <a:srgbClr val="FFFFFF"/>
                </a:buClr>
                <a:buFont typeface="Symbol" pitchFamily="82" charset="2"/>
                <a:buChar char="·"/>
              </a:pPr>
              <a:r>
                <a:rPr lang="es-MX" sz="1200">
                  <a:solidFill>
                    <a:srgbClr val="FFFFFF"/>
                  </a:solidFill>
                  <a:latin typeface="Arial Narrow" pitchFamily="34" charset="0"/>
                </a:rPr>
                <a:t>Honestidad</a:t>
              </a:r>
            </a:p>
            <a:p>
              <a:pPr>
                <a:buClr>
                  <a:srgbClr val="FFFFFF"/>
                </a:buClr>
                <a:buFont typeface="Symbol" pitchFamily="82" charset="2"/>
                <a:buChar char="·"/>
              </a:pPr>
              <a:r>
                <a:rPr lang="es-MX" sz="1200">
                  <a:solidFill>
                    <a:srgbClr val="FFFFFF"/>
                  </a:solidFill>
                  <a:latin typeface="Arial Narrow" pitchFamily="34" charset="0"/>
                </a:rPr>
                <a:t>Compromiso social</a:t>
              </a:r>
            </a:p>
            <a:p>
              <a:endParaRPr lang="es-MX"/>
            </a:p>
          </p:txBody>
        </p:sp>
      </p:grpSp>
      <p:sp>
        <p:nvSpPr>
          <p:cNvPr id="6149" name="Rectangle 4"/>
          <p:cNvSpPr>
            <a:spLocks noChangeArrowheads="1"/>
          </p:cNvSpPr>
          <p:nvPr/>
        </p:nvSpPr>
        <p:spPr bwMode="auto">
          <a:xfrm rot="-5400000">
            <a:off x="47328" y="2193578"/>
            <a:ext cx="1871662" cy="311150"/>
          </a:xfrm>
          <a:prstGeom prst="rect">
            <a:avLst/>
          </a:prstGeom>
          <a:solidFill>
            <a:srgbClr val="FFFFFF">
              <a:alpha val="79999"/>
            </a:srgbClr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914400" tIns="91440" bIns="91440" anchor="ctr"/>
          <a:lstStyle/>
          <a:p>
            <a:pPr>
              <a:spcAft>
                <a:spcPts val="1000"/>
              </a:spcAft>
            </a:pPr>
            <a:r>
              <a:rPr lang="es-ES" sz="1200" b="1" dirty="0">
                <a:latin typeface="Cambria" pitchFamily="18" charset="0"/>
              </a:rPr>
              <a:t>Misión</a:t>
            </a:r>
            <a:r>
              <a:rPr lang="es-ES" sz="1100" b="1" dirty="0">
                <a:latin typeface="Cambria" pitchFamily="18" charset="0"/>
              </a:rPr>
              <a:t> </a:t>
            </a:r>
            <a:endParaRPr lang="es-MX" dirty="0"/>
          </a:p>
        </p:txBody>
      </p:sp>
      <p:sp>
        <p:nvSpPr>
          <p:cNvPr id="6151" name="41 CuadroTexto"/>
          <p:cNvSpPr txBox="1">
            <a:spLocks noChangeArrowheads="1"/>
          </p:cNvSpPr>
          <p:nvPr/>
        </p:nvSpPr>
        <p:spPr bwMode="auto">
          <a:xfrm>
            <a:off x="1331913" y="3500438"/>
            <a:ext cx="5688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MX" b="1" dirty="0">
                <a:latin typeface="+mn-lt"/>
                <a:cs typeface="+mn-cs"/>
              </a:rPr>
              <a:t>Retos del INSP a 5 y 10 años</a:t>
            </a:r>
            <a:r>
              <a:rPr lang="es-MX" b="1" dirty="0">
                <a:cs typeface="+mn-cs"/>
              </a:rPr>
              <a:t>. </a:t>
            </a:r>
          </a:p>
        </p:txBody>
      </p:sp>
      <p:pic>
        <p:nvPicPr>
          <p:cNvPr id="2" name="Diagrama 2"/>
          <p:cNvPicPr>
            <a:picLocks noChangeArrowheads="1"/>
          </p:cNvPicPr>
          <p:nvPr/>
        </p:nvPicPr>
        <p:blipFill>
          <a:blip r:embed="rId3" cstate="print"/>
          <a:srcRect b="-4105"/>
          <a:stretch>
            <a:fillRect/>
          </a:stretch>
        </p:blipFill>
        <p:spPr bwMode="auto">
          <a:xfrm>
            <a:off x="1331913" y="4005263"/>
            <a:ext cx="6048375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C:\Users\ctellez\Pictures\INSP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8"/>
          <p:cNvGrpSpPr>
            <a:grpSpLocks/>
          </p:cNvGrpSpPr>
          <p:nvPr/>
        </p:nvGrpSpPr>
        <p:grpSpPr bwMode="auto">
          <a:xfrm>
            <a:off x="1403350" y="2060575"/>
            <a:ext cx="6119813" cy="3446463"/>
            <a:chOff x="3965" y="2841"/>
            <a:chExt cx="7239" cy="6723"/>
          </a:xfrm>
        </p:grpSpPr>
        <p:sp>
          <p:nvSpPr>
            <p:cNvPr id="30849" name="Oval 129"/>
            <p:cNvSpPr>
              <a:spLocks noChangeArrowheads="1"/>
            </p:cNvSpPr>
            <p:nvPr/>
          </p:nvSpPr>
          <p:spPr bwMode="auto">
            <a:xfrm rot="1303661">
              <a:off x="3989" y="5715"/>
              <a:ext cx="2370" cy="1579"/>
            </a:xfrm>
            <a:prstGeom prst="ellipse">
              <a:avLst/>
            </a:prstGeom>
            <a:solidFill>
              <a:srgbClr val="FFFFFF">
                <a:alpha val="67000"/>
              </a:srgbClr>
            </a:solidFill>
            <a:ln w="38100">
              <a:solidFill>
                <a:srgbClr val="5A5A5A"/>
              </a:solidFill>
              <a:round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es-MX">
                <a:cs typeface="+mn-cs"/>
              </a:endParaRPr>
            </a:p>
          </p:txBody>
        </p:sp>
        <p:sp>
          <p:nvSpPr>
            <p:cNvPr id="30850" name="Oval 130"/>
            <p:cNvSpPr>
              <a:spLocks noChangeArrowheads="1"/>
            </p:cNvSpPr>
            <p:nvPr/>
          </p:nvSpPr>
          <p:spPr bwMode="auto">
            <a:xfrm rot="1301723">
              <a:off x="3982" y="5390"/>
              <a:ext cx="2620" cy="1926"/>
            </a:xfrm>
            <a:prstGeom prst="ellipse">
              <a:avLst/>
            </a:prstGeom>
            <a:solidFill>
              <a:srgbClr val="FFFFFF"/>
            </a:solidFill>
            <a:ln w="38100">
              <a:noFill/>
              <a:round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es-MX">
                <a:cs typeface="+mn-cs"/>
              </a:endParaRPr>
            </a:p>
          </p:txBody>
        </p:sp>
        <p:sp>
          <p:nvSpPr>
            <p:cNvPr id="30851" name="AutoShape 131"/>
            <p:cNvSpPr>
              <a:spLocks noChangeArrowheads="1"/>
            </p:cNvSpPr>
            <p:nvPr/>
          </p:nvSpPr>
          <p:spPr bwMode="auto">
            <a:xfrm flipH="1">
              <a:off x="6945" y="2841"/>
              <a:ext cx="3327" cy="997"/>
            </a:xfrm>
            <a:prstGeom prst="chevron">
              <a:avLst>
                <a:gd name="adj" fmla="val 83484"/>
              </a:avLst>
            </a:prstGeom>
            <a:gradFill rotWithShape="0">
              <a:gsLst>
                <a:gs pos="0">
                  <a:srgbClr val="FFFFFF">
                    <a:alpha val="67000"/>
                  </a:srgbClr>
                </a:gs>
                <a:gs pos="100000">
                  <a:srgbClr val="B8CCE4">
                    <a:alpha val="33000"/>
                  </a:srgbClr>
                </a:gs>
              </a:gsLst>
              <a:lin ang="5400000" scaled="1"/>
            </a:gradFill>
            <a:ln w="12700">
              <a:solidFill>
                <a:srgbClr val="95B3D7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243F6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es-MX">
                <a:cs typeface="+mn-cs"/>
              </a:endParaRPr>
            </a:p>
          </p:txBody>
        </p:sp>
        <p:cxnSp>
          <p:nvCxnSpPr>
            <p:cNvPr id="30853" name="AutoShape 133"/>
            <p:cNvCxnSpPr>
              <a:cxnSpLocks noChangeShapeType="1"/>
            </p:cNvCxnSpPr>
            <p:nvPr/>
          </p:nvCxnSpPr>
          <p:spPr bwMode="auto">
            <a:xfrm>
              <a:off x="5142" y="4467"/>
              <a:ext cx="0" cy="514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/>
              <a:tailEnd type="triangle" w="med" len="med"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sp>
          <p:nvSpPr>
            <p:cNvPr id="7180" name="Text Box 135"/>
            <p:cNvSpPr txBox="1">
              <a:spLocks noChangeArrowheads="1"/>
            </p:cNvSpPr>
            <p:nvPr/>
          </p:nvSpPr>
          <p:spPr bwMode="auto">
            <a:xfrm>
              <a:off x="6997" y="3122"/>
              <a:ext cx="3107" cy="3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es-ES" sz="1100" b="1" dirty="0">
                  <a:latin typeface="Arial Narrow" pitchFamily="34" charset="0"/>
                </a:rPr>
                <a:t>RETROALIMENTACIÓN</a:t>
              </a:r>
              <a:endParaRPr lang="es-MX" sz="1100" dirty="0"/>
            </a:p>
          </p:txBody>
        </p:sp>
        <p:sp>
          <p:nvSpPr>
            <p:cNvPr id="30856" name="Text Box 136"/>
            <p:cNvSpPr txBox="1">
              <a:spLocks noChangeArrowheads="1"/>
            </p:cNvSpPr>
            <p:nvPr/>
          </p:nvSpPr>
          <p:spPr bwMode="auto">
            <a:xfrm>
              <a:off x="7700" y="4433"/>
              <a:ext cx="2227" cy="1808"/>
            </a:xfrm>
            <a:prstGeom prst="rect">
              <a:avLst/>
            </a:prstGeom>
            <a:gradFill rotWithShape="0">
              <a:gsLst>
                <a:gs pos="0">
                  <a:srgbClr val="666666"/>
                </a:gs>
                <a:gs pos="50000">
                  <a:srgbClr val="CCCCCC"/>
                </a:gs>
                <a:gs pos="100000">
                  <a:srgbClr val="666666"/>
                </a:gs>
              </a:gsLst>
              <a:lin ang="18900000" scaled="1"/>
            </a:gradFill>
            <a:ln w="12700">
              <a:solidFill>
                <a:srgbClr val="666666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/>
            <a:lstStyle/>
            <a:p>
              <a:pPr>
                <a:spcAft>
                  <a:spcPts val="100"/>
                </a:spcAft>
                <a:defRPr/>
              </a:pPr>
              <a:r>
                <a:rPr lang="es-ES" sz="1100" b="1" dirty="0">
                  <a:latin typeface="Arial Narrow" pitchFamily="34" charset="0"/>
                  <a:cs typeface="+mn-cs"/>
                </a:rPr>
                <a:t>-Investigación</a:t>
              </a:r>
            </a:p>
            <a:p>
              <a:pPr>
                <a:spcAft>
                  <a:spcPts val="100"/>
                </a:spcAft>
                <a:defRPr/>
              </a:pPr>
              <a:r>
                <a:rPr lang="es-ES" sz="1100" b="1" dirty="0">
                  <a:latin typeface="Arial Narrow" pitchFamily="34" charset="0"/>
                  <a:cs typeface="+mn-cs"/>
                </a:rPr>
                <a:t>-Docencia</a:t>
              </a:r>
            </a:p>
            <a:p>
              <a:pPr>
                <a:spcAft>
                  <a:spcPts val="100"/>
                </a:spcAft>
                <a:defRPr/>
              </a:pPr>
              <a:r>
                <a:rPr lang="es-ES" sz="1100" b="1" dirty="0">
                  <a:latin typeface="Arial Narrow" pitchFamily="34" charset="0"/>
                  <a:cs typeface="+mn-cs"/>
                </a:rPr>
                <a:t>-Vinculación y Servicio</a:t>
              </a:r>
            </a:p>
            <a:p>
              <a:pPr>
                <a:spcAft>
                  <a:spcPts val="100"/>
                </a:spcAft>
                <a:defRPr/>
              </a:pPr>
              <a:r>
                <a:rPr lang="es-ES" sz="1100" b="1" dirty="0">
                  <a:latin typeface="Arial Narrow" pitchFamily="34" charset="0"/>
                  <a:cs typeface="+mn-cs"/>
                </a:rPr>
                <a:t>-Gestión Institucional</a:t>
              </a:r>
              <a:endParaRPr lang="es-MX" sz="1100" dirty="0">
                <a:latin typeface="Arial" pitchFamily="34" charset="0"/>
                <a:cs typeface="+mn-cs"/>
              </a:endParaRPr>
            </a:p>
          </p:txBody>
        </p:sp>
        <p:cxnSp>
          <p:nvCxnSpPr>
            <p:cNvPr id="30857" name="AutoShape 137"/>
            <p:cNvCxnSpPr>
              <a:cxnSpLocks noChangeShapeType="1"/>
            </p:cNvCxnSpPr>
            <p:nvPr/>
          </p:nvCxnSpPr>
          <p:spPr bwMode="auto">
            <a:xfrm>
              <a:off x="6590" y="2841"/>
              <a:ext cx="0" cy="1644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cxnSp>
          <p:nvCxnSpPr>
            <p:cNvPr id="30858" name="AutoShape 138"/>
            <p:cNvCxnSpPr>
              <a:cxnSpLocks noChangeShapeType="1"/>
            </p:cNvCxnSpPr>
            <p:nvPr/>
          </p:nvCxnSpPr>
          <p:spPr bwMode="auto">
            <a:xfrm flipH="1">
              <a:off x="5142" y="4485"/>
              <a:ext cx="1476" cy="0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cxnSp>
          <p:nvCxnSpPr>
            <p:cNvPr id="30859" name="AutoShape 139"/>
            <p:cNvCxnSpPr>
              <a:cxnSpLocks noChangeShapeType="1"/>
            </p:cNvCxnSpPr>
            <p:nvPr/>
          </p:nvCxnSpPr>
          <p:spPr bwMode="auto">
            <a:xfrm rot="10800000">
              <a:off x="5950" y="2850"/>
              <a:ext cx="627" cy="28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/>
              <a:tailEnd type="triangle" w="med" len="med"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cxnSp>
          <p:nvCxnSpPr>
            <p:cNvPr id="30860" name="AutoShape 140"/>
            <p:cNvCxnSpPr>
              <a:cxnSpLocks noChangeShapeType="1"/>
            </p:cNvCxnSpPr>
            <p:nvPr/>
          </p:nvCxnSpPr>
          <p:spPr bwMode="auto">
            <a:xfrm>
              <a:off x="4780" y="4377"/>
              <a:ext cx="0" cy="514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/>
              <a:tailEnd type="triangle" w="med" len="med"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cxnSp>
          <p:nvCxnSpPr>
            <p:cNvPr id="30861" name="AutoShape 141"/>
            <p:cNvCxnSpPr>
              <a:cxnSpLocks noChangeShapeType="1"/>
              <a:stCxn id="7180" idx="1"/>
            </p:cNvCxnSpPr>
            <p:nvPr/>
          </p:nvCxnSpPr>
          <p:spPr bwMode="auto">
            <a:xfrm rot="10800000" flipV="1">
              <a:off x="6590" y="3309"/>
              <a:ext cx="407" cy="19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cxnSp>
          <p:nvCxnSpPr>
            <p:cNvPr id="30862" name="AutoShape 142"/>
            <p:cNvCxnSpPr>
              <a:cxnSpLocks noChangeShapeType="1"/>
            </p:cNvCxnSpPr>
            <p:nvPr/>
          </p:nvCxnSpPr>
          <p:spPr bwMode="auto">
            <a:xfrm flipH="1">
              <a:off x="6588" y="4996"/>
              <a:ext cx="1076" cy="0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cxnSp>
          <p:nvCxnSpPr>
            <p:cNvPr id="30863" name="AutoShape 143"/>
            <p:cNvCxnSpPr>
              <a:cxnSpLocks noChangeShapeType="1"/>
            </p:cNvCxnSpPr>
            <p:nvPr/>
          </p:nvCxnSpPr>
          <p:spPr bwMode="auto">
            <a:xfrm>
              <a:off x="6618" y="4996"/>
              <a:ext cx="0" cy="508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/>
              <a:tailEnd type="triangle" w="med" len="med"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sp>
          <p:nvSpPr>
            <p:cNvPr id="30864" name="AutoShape 144"/>
            <p:cNvSpPr>
              <a:spLocks noChangeArrowheads="1"/>
            </p:cNvSpPr>
            <p:nvPr/>
          </p:nvSpPr>
          <p:spPr bwMode="auto">
            <a:xfrm>
              <a:off x="3965" y="8304"/>
              <a:ext cx="2099" cy="1260"/>
            </a:xfrm>
            <a:prstGeom prst="chevron">
              <a:avLst>
                <a:gd name="adj" fmla="val 41594"/>
              </a:avLst>
            </a:prstGeom>
            <a:gradFill rotWithShape="0">
              <a:gsLst>
                <a:gs pos="0">
                  <a:srgbClr val="FFFFFF">
                    <a:alpha val="67000"/>
                  </a:srgbClr>
                </a:gs>
                <a:gs pos="100000">
                  <a:srgbClr val="FBD4B4">
                    <a:alpha val="33000"/>
                  </a:srgbClr>
                </a:gs>
              </a:gsLst>
              <a:lin ang="5400000" scaled="1"/>
            </a:gradFill>
            <a:ln w="127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es-MX">
                <a:cs typeface="+mn-cs"/>
              </a:endParaRPr>
            </a:p>
          </p:txBody>
        </p:sp>
        <p:sp>
          <p:nvSpPr>
            <p:cNvPr id="7190" name="Text Box 145"/>
            <p:cNvSpPr txBox="1">
              <a:spLocks noChangeArrowheads="1"/>
            </p:cNvSpPr>
            <p:nvPr/>
          </p:nvSpPr>
          <p:spPr bwMode="auto">
            <a:xfrm>
              <a:off x="4489" y="8750"/>
              <a:ext cx="1515" cy="4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es-MX" sz="1100" b="1" dirty="0">
                  <a:latin typeface="Arial Narrow" pitchFamily="34" charset="0"/>
                </a:rPr>
                <a:t>Seguimiento</a:t>
              </a:r>
              <a:endParaRPr lang="es-MX" sz="1100" dirty="0"/>
            </a:p>
          </p:txBody>
        </p:sp>
        <p:sp>
          <p:nvSpPr>
            <p:cNvPr id="30866" name="AutoShape 146"/>
            <p:cNvSpPr>
              <a:spLocks noChangeArrowheads="1"/>
            </p:cNvSpPr>
            <p:nvPr/>
          </p:nvSpPr>
          <p:spPr bwMode="auto">
            <a:xfrm>
              <a:off x="5648" y="8304"/>
              <a:ext cx="2099" cy="1260"/>
            </a:xfrm>
            <a:prstGeom prst="chevron">
              <a:avLst>
                <a:gd name="adj" fmla="val 41594"/>
              </a:avLst>
            </a:prstGeom>
            <a:gradFill rotWithShape="0">
              <a:gsLst>
                <a:gs pos="0">
                  <a:srgbClr val="FFFFFF">
                    <a:alpha val="67000"/>
                  </a:srgbClr>
                </a:gs>
                <a:gs pos="100000">
                  <a:srgbClr val="FBD4B4">
                    <a:alpha val="33000"/>
                  </a:srgbClr>
                </a:gs>
              </a:gsLst>
              <a:lin ang="5400000" scaled="1"/>
            </a:gradFill>
            <a:ln w="127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es-MX">
                <a:cs typeface="+mn-cs"/>
              </a:endParaRPr>
            </a:p>
          </p:txBody>
        </p:sp>
        <p:sp>
          <p:nvSpPr>
            <p:cNvPr id="30867" name="AutoShape 147"/>
            <p:cNvSpPr>
              <a:spLocks noChangeArrowheads="1"/>
            </p:cNvSpPr>
            <p:nvPr/>
          </p:nvSpPr>
          <p:spPr bwMode="auto">
            <a:xfrm>
              <a:off x="7371" y="8297"/>
              <a:ext cx="2099" cy="1260"/>
            </a:xfrm>
            <a:prstGeom prst="chevron">
              <a:avLst>
                <a:gd name="adj" fmla="val 41594"/>
              </a:avLst>
            </a:prstGeom>
            <a:gradFill rotWithShape="0">
              <a:gsLst>
                <a:gs pos="0">
                  <a:srgbClr val="FFFFFF">
                    <a:alpha val="67000"/>
                  </a:srgbClr>
                </a:gs>
                <a:gs pos="100000">
                  <a:srgbClr val="FBD4B4">
                    <a:alpha val="33000"/>
                  </a:srgbClr>
                </a:gs>
              </a:gsLst>
              <a:lin ang="5400000" scaled="1"/>
            </a:gradFill>
            <a:ln w="127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es-MX">
                <a:cs typeface="+mn-cs"/>
              </a:endParaRPr>
            </a:p>
          </p:txBody>
        </p:sp>
        <p:sp>
          <p:nvSpPr>
            <p:cNvPr id="7193" name="Text Box 148"/>
            <p:cNvSpPr txBox="1">
              <a:spLocks noChangeArrowheads="1"/>
            </p:cNvSpPr>
            <p:nvPr/>
          </p:nvSpPr>
          <p:spPr bwMode="auto">
            <a:xfrm>
              <a:off x="6080" y="8540"/>
              <a:ext cx="1515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es-MX" sz="1100" b="1" dirty="0">
                  <a:latin typeface="Arial Narrow" pitchFamily="34" charset="0"/>
                </a:rPr>
                <a:t>Interpretación de los resultados</a:t>
              </a:r>
            </a:p>
            <a:p>
              <a:endParaRPr lang="es-MX" dirty="0"/>
            </a:p>
          </p:txBody>
        </p:sp>
        <p:sp>
          <p:nvSpPr>
            <p:cNvPr id="7194" name="Text Box 149"/>
            <p:cNvSpPr txBox="1">
              <a:spLocks noChangeArrowheads="1"/>
            </p:cNvSpPr>
            <p:nvPr/>
          </p:nvSpPr>
          <p:spPr bwMode="auto">
            <a:xfrm>
              <a:off x="7582" y="8540"/>
              <a:ext cx="1785" cy="9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es-MX" sz="1100" b="1" dirty="0">
                  <a:latin typeface="Arial Narrow" pitchFamily="34" charset="0"/>
                </a:rPr>
                <a:t>Criterio de valoración </a:t>
              </a:r>
            </a:p>
            <a:p>
              <a:pPr algn="ctr">
                <a:spcAft>
                  <a:spcPts val="1000"/>
                </a:spcAft>
              </a:pPr>
              <a:r>
                <a:rPr lang="es-MX" sz="1100" b="1" dirty="0">
                  <a:latin typeface="Arial Narrow" pitchFamily="34" charset="0"/>
                </a:rPr>
                <a:t>(Semaforización)</a:t>
              </a:r>
            </a:p>
            <a:p>
              <a:endParaRPr lang="es-MX" dirty="0">
                <a:solidFill>
                  <a:schemeClr val="bg1"/>
                </a:solidFill>
              </a:endParaRPr>
            </a:p>
          </p:txBody>
        </p:sp>
        <p:cxnSp>
          <p:nvCxnSpPr>
            <p:cNvPr id="30870" name="AutoShape 150"/>
            <p:cNvCxnSpPr>
              <a:cxnSpLocks noChangeShapeType="1"/>
              <a:endCxn id="30866" idx="0"/>
            </p:cNvCxnSpPr>
            <p:nvPr/>
          </p:nvCxnSpPr>
          <p:spPr bwMode="auto">
            <a:xfrm rot="16200000" flipH="1">
              <a:off x="6105" y="7871"/>
              <a:ext cx="849" cy="17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 type="triangle" w="med" len="med"/>
              <a:tailEnd type="triangle" w="med" len="med"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sp>
          <p:nvSpPr>
            <p:cNvPr id="30871" name="Oval 151"/>
            <p:cNvSpPr>
              <a:spLocks noChangeAspect="1" noChangeArrowheads="1"/>
            </p:cNvSpPr>
            <p:nvPr/>
          </p:nvSpPr>
          <p:spPr bwMode="auto">
            <a:xfrm>
              <a:off x="3989" y="4950"/>
              <a:ext cx="1453" cy="1647"/>
            </a:xfrm>
            <a:prstGeom prst="ellipse">
              <a:avLst/>
            </a:prstGeom>
            <a:solidFill>
              <a:srgbClr val="7BA0CD"/>
            </a:solidFill>
            <a:ln w="76200">
              <a:solidFill>
                <a:srgbClr val="D3DFEE"/>
              </a:solidFill>
              <a:round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lIns="9144" tIns="9144" rIns="9144" bIns="9144" anchor="ctr"/>
            <a:lstStyle/>
            <a:p>
              <a:pPr algn="ctr">
                <a:spcAft>
                  <a:spcPts val="1000"/>
                </a:spcAft>
                <a:defRPr/>
              </a:pPr>
              <a:r>
                <a:rPr lang="es-ES" sz="1100" b="1" dirty="0">
                  <a:latin typeface="Arial Narrow" pitchFamily="34" charset="0"/>
                  <a:cs typeface="+mn-cs"/>
                </a:rPr>
                <a:t>Programa Anual de Trabajo 2011</a:t>
              </a:r>
              <a:endParaRPr lang="es-MX" sz="1100" dirty="0">
                <a:latin typeface="Arial" pitchFamily="34" charset="0"/>
                <a:cs typeface="+mn-cs"/>
              </a:endParaRPr>
            </a:p>
          </p:txBody>
        </p:sp>
        <p:cxnSp>
          <p:nvCxnSpPr>
            <p:cNvPr id="7197" name="AutoShape 152"/>
            <p:cNvCxnSpPr>
              <a:cxnSpLocks noChangeShapeType="1"/>
            </p:cNvCxnSpPr>
            <p:nvPr/>
          </p:nvCxnSpPr>
          <p:spPr bwMode="auto">
            <a:xfrm>
              <a:off x="5864" y="7520"/>
              <a:ext cx="283" cy="0"/>
            </a:xfrm>
            <a:prstGeom prst="straightConnector1">
              <a:avLst/>
            </a:prstGeom>
            <a:noFill/>
            <a:ln w="25400">
              <a:solidFill>
                <a:srgbClr val="5A5A5A"/>
              </a:solidFill>
              <a:round/>
              <a:headEnd/>
              <a:tailEnd type="triangle" w="med" len="med"/>
            </a:ln>
          </p:spPr>
        </p:cxnSp>
        <p:cxnSp>
          <p:nvCxnSpPr>
            <p:cNvPr id="30873" name="AutoShape 153"/>
            <p:cNvCxnSpPr>
              <a:cxnSpLocks noChangeShapeType="1"/>
            </p:cNvCxnSpPr>
            <p:nvPr/>
          </p:nvCxnSpPr>
          <p:spPr bwMode="auto">
            <a:xfrm rot="16200000" flipH="1">
              <a:off x="7796" y="6196"/>
              <a:ext cx="5664" cy="38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cxnSp>
          <p:nvCxnSpPr>
            <p:cNvPr id="30874" name="AutoShape 154"/>
            <p:cNvCxnSpPr>
              <a:cxnSpLocks noChangeShapeType="1"/>
            </p:cNvCxnSpPr>
            <p:nvPr/>
          </p:nvCxnSpPr>
          <p:spPr bwMode="auto">
            <a:xfrm flipH="1">
              <a:off x="9501" y="9000"/>
              <a:ext cx="1132" cy="0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cxnSp>
          <p:nvCxnSpPr>
            <p:cNvPr id="30875" name="AutoShape 155"/>
            <p:cNvCxnSpPr>
              <a:cxnSpLocks noChangeShapeType="1"/>
              <a:endCxn id="30851" idx="1"/>
            </p:cNvCxnSpPr>
            <p:nvPr/>
          </p:nvCxnSpPr>
          <p:spPr bwMode="auto">
            <a:xfrm rot="10800000">
              <a:off x="9767" y="3340"/>
              <a:ext cx="862" cy="43"/>
            </a:xfrm>
            <a:prstGeom prst="straightConnector1">
              <a:avLst/>
            </a:prstGeom>
            <a:noFill/>
            <a:ln w="38100">
              <a:solidFill>
                <a:srgbClr val="5A5A5A"/>
              </a:solidFill>
              <a:round/>
              <a:headEnd/>
              <a:tailEnd type="triangle" w="med" len="med"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</p:cxnSp>
        <p:sp>
          <p:nvSpPr>
            <p:cNvPr id="30876" name="Text Box 156"/>
            <p:cNvSpPr txBox="1">
              <a:spLocks noChangeArrowheads="1"/>
            </p:cNvSpPr>
            <p:nvPr/>
          </p:nvSpPr>
          <p:spPr bwMode="auto">
            <a:xfrm>
              <a:off x="10012" y="6213"/>
              <a:ext cx="1192" cy="1130"/>
            </a:xfrm>
            <a:prstGeom prst="rect">
              <a:avLst/>
            </a:prstGeom>
            <a:gradFill rotWithShape="0">
              <a:gsLst>
                <a:gs pos="0">
                  <a:srgbClr val="666666"/>
                </a:gs>
                <a:gs pos="50000">
                  <a:srgbClr val="CCCCCC"/>
                </a:gs>
                <a:gs pos="100000">
                  <a:srgbClr val="666666"/>
                </a:gs>
              </a:gsLst>
              <a:lin ang="18900000" scaled="1"/>
            </a:gradFill>
            <a:ln w="12700">
              <a:solidFill>
                <a:srgbClr val="666666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es-ES" sz="1100" b="1" dirty="0">
                  <a:latin typeface="Arial Narrow" pitchFamily="34" charset="0"/>
                  <a:cs typeface="+mn-cs"/>
                </a:rPr>
                <a:t>Entrega de resultados</a:t>
              </a:r>
              <a:endParaRPr lang="es-MX" sz="1100" dirty="0">
                <a:latin typeface="Arial" pitchFamily="34" charset="0"/>
                <a:cs typeface="+mn-cs"/>
              </a:endParaRPr>
            </a:p>
          </p:txBody>
        </p:sp>
      </p:grpSp>
      <p:sp>
        <p:nvSpPr>
          <p:cNvPr id="167" name="Oval 151"/>
          <p:cNvSpPr>
            <a:spLocks noChangeAspect="1" noChangeArrowheads="1"/>
          </p:cNvSpPr>
          <p:nvPr/>
        </p:nvSpPr>
        <p:spPr bwMode="auto">
          <a:xfrm>
            <a:off x="2987824" y="3429000"/>
            <a:ext cx="1152128" cy="982663"/>
          </a:xfrm>
          <a:prstGeom prst="ellipse">
            <a:avLst/>
          </a:prstGeom>
          <a:solidFill>
            <a:srgbClr val="7BA0CD"/>
          </a:solidFill>
          <a:ln w="76200">
            <a:solidFill>
              <a:srgbClr val="D3DFEE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9144" tIns="9144" rIns="9144" bIns="9144" anchor="ctr"/>
          <a:lstStyle/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800" b="1" dirty="0" smtClean="0">
                <a:latin typeface="Arial Narrow" pitchFamily="34" charset="0"/>
                <a:cs typeface="+mn-cs"/>
              </a:rPr>
              <a:t>Objetivos Estratégicos</a:t>
            </a: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800" b="1" dirty="0" smtClean="0">
                <a:latin typeface="Arial Narrow" pitchFamily="34" charset="0"/>
                <a:cs typeface="+mn-cs"/>
              </a:rPr>
              <a:t> Líneas </a:t>
            </a:r>
            <a:r>
              <a:rPr lang="es-ES" sz="800" b="1" dirty="0">
                <a:latin typeface="Arial Narrow" pitchFamily="34" charset="0"/>
                <a:cs typeface="+mn-cs"/>
              </a:rPr>
              <a:t>de  </a:t>
            </a:r>
            <a:r>
              <a:rPr lang="es-ES" sz="800" b="1" dirty="0" smtClean="0">
                <a:latin typeface="Arial Narrow" pitchFamily="34" charset="0"/>
                <a:cs typeface="+mn-cs"/>
              </a:rPr>
              <a:t>acción</a:t>
            </a: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800" b="1" dirty="0" smtClean="0">
                <a:latin typeface="Arial Narrow" pitchFamily="34" charset="0"/>
                <a:cs typeface="+mn-cs"/>
              </a:rPr>
              <a:t>Metas</a:t>
            </a: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800" b="1" dirty="0" smtClean="0">
                <a:latin typeface="Arial Narrow" pitchFamily="34" charset="0"/>
                <a:cs typeface="+mn-cs"/>
              </a:rPr>
              <a:t>Actividades</a:t>
            </a: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800" b="1" dirty="0" smtClean="0">
                <a:latin typeface="Arial Narrow" pitchFamily="34" charset="0"/>
                <a:cs typeface="+mn-cs"/>
              </a:rPr>
              <a:t>Indicadores</a:t>
            </a:r>
            <a:endParaRPr lang="es-ES" sz="800" b="1" dirty="0">
              <a:latin typeface="Arial Narrow" pitchFamily="34" charset="0"/>
              <a:cs typeface="+mn-cs"/>
            </a:endParaRPr>
          </a:p>
        </p:txBody>
      </p:sp>
      <p:sp>
        <p:nvSpPr>
          <p:cNvPr id="171" name="170 CuadroTexto"/>
          <p:cNvSpPr txBox="1"/>
          <p:nvPr/>
        </p:nvSpPr>
        <p:spPr>
          <a:xfrm>
            <a:off x="72008" y="-41612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III. Análisis </a:t>
            </a: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</a:t>
            </a: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stratégico </a:t>
            </a: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Institucional </a:t>
            </a:r>
          </a:p>
        </p:txBody>
      </p:sp>
      <p:sp>
        <p:nvSpPr>
          <p:cNvPr id="178" name="177 CuadroTexto"/>
          <p:cNvSpPr txBox="1"/>
          <p:nvPr/>
        </p:nvSpPr>
        <p:spPr>
          <a:xfrm>
            <a:off x="468313" y="981075"/>
            <a:ext cx="633571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MX" b="1" dirty="0">
                <a:latin typeface="+mn-lt"/>
                <a:cs typeface="+mn-cs"/>
              </a:rPr>
              <a:t>Proceso de Integración </a:t>
            </a:r>
            <a:r>
              <a:rPr lang="es-MX" b="1" dirty="0" smtClean="0">
                <a:latin typeface="+mn-lt"/>
                <a:cs typeface="+mn-cs"/>
              </a:rPr>
              <a:t>del </a:t>
            </a:r>
            <a:r>
              <a:rPr lang="es-MX" b="1" dirty="0">
                <a:latin typeface="+mn-lt"/>
                <a:cs typeface="+mn-cs"/>
              </a:rPr>
              <a:t>Programa Anual de Trabajo  del INSP</a:t>
            </a:r>
            <a:r>
              <a:rPr lang="es-MX" dirty="0">
                <a:solidFill>
                  <a:schemeClr val="bg1"/>
                </a:solidFill>
                <a:latin typeface="+mn-lt"/>
                <a:cs typeface="+mn-cs"/>
              </a:rPr>
              <a:t>.</a:t>
            </a:r>
          </a:p>
        </p:txBody>
      </p:sp>
      <p:sp>
        <p:nvSpPr>
          <p:cNvPr id="38" name="Oval 151"/>
          <p:cNvSpPr>
            <a:spLocks noChangeAspect="1" noChangeArrowheads="1"/>
          </p:cNvSpPr>
          <p:nvPr/>
        </p:nvSpPr>
        <p:spPr bwMode="auto">
          <a:xfrm>
            <a:off x="1619250" y="1773238"/>
            <a:ext cx="1228725" cy="1008062"/>
          </a:xfrm>
          <a:prstGeom prst="ellipse">
            <a:avLst/>
          </a:prstGeom>
          <a:solidFill>
            <a:srgbClr val="7BA0CD"/>
          </a:solidFill>
          <a:ln w="76200">
            <a:solidFill>
              <a:srgbClr val="D3DFEE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9144" tIns="9144" rIns="9144" bIns="9144" anchor="ctr"/>
          <a:lstStyle/>
          <a:p>
            <a:pPr algn="ctr">
              <a:spcAft>
                <a:spcPts val="1000"/>
              </a:spcAft>
              <a:defRPr/>
            </a:pPr>
            <a:r>
              <a:rPr lang="es-ES" sz="1100" b="1" dirty="0">
                <a:latin typeface="Arial Narrow" pitchFamily="34" charset="0"/>
                <a:cs typeface="+mn-cs"/>
              </a:rPr>
              <a:t>Plan Estratégico  a     5 y 10 años. </a:t>
            </a:r>
            <a:endParaRPr lang="es-MX" sz="1100" dirty="0">
              <a:latin typeface="Arial" pitchFamily="34" charset="0"/>
              <a:cs typeface="+mn-cs"/>
            </a:endParaRPr>
          </a:p>
        </p:txBody>
      </p:sp>
      <p:pic>
        <p:nvPicPr>
          <p:cNvPr id="33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Objeto 4"/>
          <p:cNvPicPr>
            <a:picLocks noChangeArrowheads="1"/>
          </p:cNvPicPr>
          <p:nvPr/>
        </p:nvPicPr>
        <p:blipFill>
          <a:blip r:embed="rId2" cstate="print"/>
          <a:srcRect l="-597" t="-629" r="-883" b="-1289"/>
          <a:stretch>
            <a:fillRect/>
          </a:stretch>
        </p:blipFill>
        <p:spPr bwMode="auto">
          <a:xfrm>
            <a:off x="1835150" y="2997200"/>
            <a:ext cx="453707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90"/>
          <p:cNvSpPr txBox="1">
            <a:spLocks noChangeArrowheads="1"/>
          </p:cNvSpPr>
          <p:nvPr/>
        </p:nvSpPr>
        <p:spPr bwMode="auto">
          <a:xfrm>
            <a:off x="2268538" y="3141663"/>
            <a:ext cx="1047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  <a:defRPr/>
            </a:pPr>
            <a:r>
              <a:rPr lang="es-ES" sz="1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+mn-cs"/>
              </a:rPr>
              <a:t>Fortalezas</a:t>
            </a:r>
            <a:endParaRPr lang="es-MX" sz="1100" b="1" dirty="0">
              <a:latin typeface="Arial" pitchFamily="34" charset="0"/>
              <a:cs typeface="+mn-cs"/>
            </a:endParaRPr>
          </a:p>
        </p:txBody>
      </p:sp>
      <p:sp>
        <p:nvSpPr>
          <p:cNvPr id="11" name="Text Box 92"/>
          <p:cNvSpPr txBox="1">
            <a:spLocks noChangeArrowheads="1"/>
          </p:cNvSpPr>
          <p:nvPr/>
        </p:nvSpPr>
        <p:spPr bwMode="auto">
          <a:xfrm>
            <a:off x="4932363" y="3068638"/>
            <a:ext cx="977900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  <a:defRPr/>
            </a:pPr>
            <a:r>
              <a:rPr lang="es-ES" sz="1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+mn-cs"/>
              </a:rPr>
              <a:t>Debilidades</a:t>
            </a:r>
            <a:endParaRPr lang="es-MX" sz="1100" b="1" dirty="0">
              <a:latin typeface="Arial" pitchFamily="34" charset="0"/>
              <a:cs typeface="+mn-cs"/>
            </a:endParaRPr>
          </a:p>
        </p:txBody>
      </p:sp>
      <p:sp>
        <p:nvSpPr>
          <p:cNvPr id="13" name="Text Box 93"/>
          <p:cNvSpPr txBox="1">
            <a:spLocks noChangeArrowheads="1"/>
          </p:cNvSpPr>
          <p:nvPr/>
        </p:nvSpPr>
        <p:spPr bwMode="auto">
          <a:xfrm>
            <a:off x="2051050" y="5013325"/>
            <a:ext cx="112712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  <a:defRPr/>
            </a:pPr>
            <a:r>
              <a:rPr lang="es-ES" sz="1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+mn-cs"/>
              </a:rPr>
              <a:t>Oportunidades</a:t>
            </a:r>
            <a:endParaRPr lang="es-MX" sz="1100" b="1" dirty="0">
              <a:latin typeface="Arial" pitchFamily="34" charset="0"/>
              <a:cs typeface="+mn-cs"/>
            </a:endParaRPr>
          </a:p>
        </p:txBody>
      </p:sp>
      <p:sp>
        <p:nvSpPr>
          <p:cNvPr id="14" name="Text Box 94"/>
          <p:cNvSpPr txBox="1">
            <a:spLocks noChangeArrowheads="1"/>
          </p:cNvSpPr>
          <p:nvPr/>
        </p:nvSpPr>
        <p:spPr bwMode="auto">
          <a:xfrm>
            <a:off x="5148263" y="5013325"/>
            <a:ext cx="985837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1000"/>
              </a:spcAft>
              <a:defRPr/>
            </a:pPr>
            <a:r>
              <a:rPr lang="es-ES" sz="1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+mn-cs"/>
              </a:rPr>
              <a:t>Amenazas</a:t>
            </a:r>
            <a:endParaRPr lang="es-MX" sz="1100" b="1" dirty="0">
              <a:latin typeface="Arial" pitchFamily="34" charset="0"/>
              <a:cs typeface="+mn-cs"/>
            </a:endParaRPr>
          </a:p>
        </p:txBody>
      </p:sp>
      <p:sp>
        <p:nvSpPr>
          <p:cNvPr id="15" name="Text Box 95"/>
          <p:cNvSpPr txBox="1">
            <a:spLocks noChangeArrowheads="1"/>
          </p:cNvSpPr>
          <p:nvPr/>
        </p:nvSpPr>
        <p:spPr bwMode="auto">
          <a:xfrm>
            <a:off x="3348038" y="3500438"/>
            <a:ext cx="612775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  <a:defRPr/>
            </a:pPr>
            <a:r>
              <a:rPr lang="es-ES" sz="1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+mn-cs"/>
              </a:rPr>
              <a:t>21</a:t>
            </a:r>
            <a:endParaRPr lang="es-MX" dirty="0">
              <a:latin typeface="Arial" pitchFamily="34" charset="0"/>
              <a:cs typeface="+mn-cs"/>
            </a:endParaRPr>
          </a:p>
        </p:txBody>
      </p:sp>
      <p:sp>
        <p:nvSpPr>
          <p:cNvPr id="16" name="Text Box 96"/>
          <p:cNvSpPr txBox="1">
            <a:spLocks noChangeArrowheads="1"/>
          </p:cNvSpPr>
          <p:nvPr/>
        </p:nvSpPr>
        <p:spPr bwMode="auto">
          <a:xfrm>
            <a:off x="4284663" y="3500438"/>
            <a:ext cx="61277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  <a:defRPr/>
            </a:pPr>
            <a:r>
              <a:rPr lang="es-ES" sz="1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+mn-cs"/>
              </a:rPr>
              <a:t>10</a:t>
            </a:r>
            <a:endParaRPr lang="es-MX" dirty="0">
              <a:latin typeface="Arial" pitchFamily="34" charset="0"/>
              <a:cs typeface="+mn-cs"/>
            </a:endParaRPr>
          </a:p>
        </p:txBody>
      </p:sp>
      <p:sp>
        <p:nvSpPr>
          <p:cNvPr id="17" name="Text Box 97"/>
          <p:cNvSpPr txBox="1">
            <a:spLocks noChangeArrowheads="1"/>
          </p:cNvSpPr>
          <p:nvPr/>
        </p:nvSpPr>
        <p:spPr bwMode="auto">
          <a:xfrm>
            <a:off x="3276600" y="4508500"/>
            <a:ext cx="61277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  <a:defRPr/>
            </a:pPr>
            <a:r>
              <a:rPr lang="es-ES" sz="1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+mn-cs"/>
              </a:rPr>
              <a:t>10</a:t>
            </a:r>
            <a:endParaRPr lang="es-MX" dirty="0">
              <a:latin typeface="Arial" pitchFamily="34" charset="0"/>
              <a:cs typeface="+mn-cs"/>
            </a:endParaRPr>
          </a:p>
        </p:txBody>
      </p:sp>
      <p:sp>
        <p:nvSpPr>
          <p:cNvPr id="19" name="Text Box 98"/>
          <p:cNvSpPr txBox="1">
            <a:spLocks noChangeArrowheads="1"/>
          </p:cNvSpPr>
          <p:nvPr/>
        </p:nvSpPr>
        <p:spPr bwMode="auto">
          <a:xfrm rot="10800000" flipV="1">
            <a:off x="4356100" y="4508500"/>
            <a:ext cx="612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  <a:defRPr/>
            </a:pPr>
            <a:r>
              <a:rPr lang="es-ES" sz="1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+mn-cs"/>
              </a:rPr>
              <a:t>5</a:t>
            </a:r>
            <a:endParaRPr lang="es-MX" dirty="0">
              <a:latin typeface="Arial" pitchFamily="34" charset="0"/>
              <a:cs typeface="+mn-cs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2008" y="-41612"/>
            <a:ext cx="6300192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Análisis </a:t>
            </a: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FODA del INSP 2010 </a:t>
            </a: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: Perspectivas al 2011</a:t>
            </a: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79389" y="799544"/>
            <a:ext cx="741694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 eaLnBrk="0" hangingPunct="0">
              <a:defRPr/>
            </a:pPr>
            <a:r>
              <a:rPr lang="es-MX" dirty="0">
                <a:solidFill>
                  <a:srgbClr val="000000"/>
                </a:solidFill>
                <a:latin typeface="+mn-lt"/>
                <a:ea typeface="Calibri" pitchFamily="34" charset="0"/>
                <a:cs typeface="Arial" pitchFamily="34" charset="0"/>
              </a:rPr>
              <a:t>El Análisis FODA es un modelo de gestión organizacional que el INSP utiliza como herramienta de comunicación y de cambio que traduce las estrategias en acciones suministrando información clave para desarrollar iniciativas que faciliten la consecución de las metas y que nos permite medir, alinear y focalizar los objetivos estratégicos. </a:t>
            </a:r>
            <a:endParaRPr lang="es-MX" dirty="0">
              <a:latin typeface="+mn-lt"/>
              <a:cs typeface="Arial" pitchFamily="34" charset="0"/>
            </a:endParaRPr>
          </a:p>
        </p:txBody>
      </p:sp>
      <p:sp>
        <p:nvSpPr>
          <p:cNvPr id="8206" name="23 CuadroTexto"/>
          <p:cNvSpPr txBox="1">
            <a:spLocks noChangeArrowheads="1"/>
          </p:cNvSpPr>
          <p:nvPr/>
        </p:nvSpPr>
        <p:spPr bwMode="auto">
          <a:xfrm>
            <a:off x="179512" y="2483049"/>
            <a:ext cx="44656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dirty="0">
                <a:latin typeface="+mn-lt"/>
                <a:cs typeface="+mn-cs"/>
              </a:rPr>
              <a:t>Para el 2011 se </a:t>
            </a:r>
            <a:r>
              <a:rPr lang="es-MX" dirty="0" smtClean="0">
                <a:latin typeface="+mn-lt"/>
                <a:cs typeface="+mn-cs"/>
              </a:rPr>
              <a:t>identificaron: </a:t>
            </a:r>
            <a:endParaRPr lang="es-MX" dirty="0">
              <a:latin typeface="+mn-lt"/>
              <a:cs typeface="+mn-cs"/>
            </a:endParaRPr>
          </a:p>
        </p:txBody>
      </p:sp>
      <p:pic>
        <p:nvPicPr>
          <p:cNvPr id="21" name="Picture 2" descr="C:\Users\ctellez\Pictures\INSP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uadroTexto"/>
          <p:cNvSpPr txBox="1"/>
          <p:nvPr/>
        </p:nvSpPr>
        <p:spPr>
          <a:xfrm>
            <a:off x="72008" y="-27384"/>
            <a:ext cx="666023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Plan Estratégico a 5 y 10 años, seguimiento </a:t>
            </a: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2007-2010</a:t>
            </a:r>
            <a:endParaRPr lang="es-MX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323850" y="996206"/>
            <a:ext cx="8208963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es-ES" dirty="0">
                <a:latin typeface="+mn-lt"/>
                <a:ea typeface="Times New Roman" pitchFamily="18" charset="0"/>
                <a:cs typeface="+mn-cs"/>
              </a:rPr>
              <a:t>El </a:t>
            </a:r>
            <a:r>
              <a:rPr lang="es-ES" dirty="0" smtClean="0">
                <a:ea typeface="Times New Roman" pitchFamily="18" charset="0"/>
              </a:rPr>
              <a:t>P</a:t>
            </a:r>
            <a:r>
              <a:rPr lang="es-ES" dirty="0" smtClean="0">
                <a:latin typeface="+mn-lt"/>
                <a:ea typeface="Times New Roman" pitchFamily="18" charset="0"/>
                <a:cs typeface="+mn-cs"/>
              </a:rPr>
              <a:t>lan </a:t>
            </a:r>
            <a:r>
              <a:rPr lang="es-ES" dirty="0">
                <a:ea typeface="Times New Roman" pitchFamily="18" charset="0"/>
              </a:rPr>
              <a:t>E</a:t>
            </a:r>
            <a:r>
              <a:rPr lang="es-ES" dirty="0" smtClean="0">
                <a:latin typeface="+mn-lt"/>
                <a:ea typeface="Times New Roman" pitchFamily="18" charset="0"/>
                <a:cs typeface="+mn-cs"/>
              </a:rPr>
              <a:t>stratégico </a:t>
            </a:r>
            <a:r>
              <a:rPr lang="es-ES" dirty="0">
                <a:latin typeface="+mn-lt"/>
                <a:ea typeface="Times New Roman" pitchFamily="18" charset="0"/>
                <a:cs typeface="+mn-cs"/>
              </a:rPr>
              <a:t>estableció cinco objetivos estratégicos (en concordancia con los definidos  en el </a:t>
            </a:r>
            <a:r>
              <a:rPr lang="es-ES" b="1" dirty="0">
                <a:latin typeface="+mn-lt"/>
                <a:ea typeface="Times New Roman" pitchFamily="18" charset="0"/>
                <a:cs typeface="+mn-cs"/>
              </a:rPr>
              <a:t>PND </a:t>
            </a:r>
            <a:r>
              <a:rPr lang="es-ES" dirty="0">
                <a:latin typeface="+mn-lt"/>
                <a:ea typeface="Times New Roman" pitchFamily="18" charset="0"/>
                <a:cs typeface="+mn-cs"/>
              </a:rPr>
              <a:t>2007-2012, expuestos en el </a:t>
            </a:r>
            <a:r>
              <a:rPr lang="es-ES" b="1" dirty="0" smtClean="0">
                <a:latin typeface="+mn-lt"/>
                <a:ea typeface="Times New Roman" pitchFamily="18" charset="0"/>
                <a:cs typeface="+mn-cs"/>
              </a:rPr>
              <a:t>PRONASA </a:t>
            </a:r>
            <a:r>
              <a:rPr lang="es-ES" dirty="0">
                <a:latin typeface="+mn-lt"/>
                <a:ea typeface="Times New Roman" pitchFamily="18" charset="0"/>
                <a:cs typeface="+mn-cs"/>
              </a:rPr>
              <a:t>2007-2012</a:t>
            </a:r>
            <a:r>
              <a:rPr lang="es-ES" b="1" dirty="0">
                <a:latin typeface="+mn-lt"/>
                <a:ea typeface="Times New Roman" pitchFamily="18" charset="0"/>
                <a:cs typeface="+mn-cs"/>
              </a:rPr>
              <a:t> </a:t>
            </a:r>
            <a:r>
              <a:rPr lang="es-ES" dirty="0">
                <a:latin typeface="+mn-lt"/>
                <a:ea typeface="Times New Roman" pitchFamily="18" charset="0"/>
                <a:cs typeface="+mn-cs"/>
              </a:rPr>
              <a:t>y en el </a:t>
            </a:r>
            <a:r>
              <a:rPr lang="es-ES" b="1" dirty="0" smtClean="0">
                <a:latin typeface="+mn-lt"/>
                <a:ea typeface="Times New Roman" pitchFamily="18" charset="0"/>
                <a:cs typeface="+mn-cs"/>
              </a:rPr>
              <a:t>PROSESA </a:t>
            </a:r>
            <a:r>
              <a:rPr lang="es-ES" dirty="0">
                <a:latin typeface="+mn-lt"/>
                <a:ea typeface="Times New Roman" pitchFamily="18" charset="0"/>
                <a:cs typeface="+mn-cs"/>
              </a:rPr>
              <a:t>2007-2012), los cuales fueron dirigidos a los tres retos institucionales y cuentan con metas mensurables y acciones concretas, en atención a las tres áreas sustantivas del INSP: </a:t>
            </a:r>
          </a:p>
          <a:p>
            <a:pPr algn="just" eaLnBrk="0" hangingPunct="0">
              <a:defRPr/>
            </a:pPr>
            <a:endParaRPr lang="es-MX" dirty="0">
              <a:latin typeface="+mn-lt"/>
              <a:cs typeface="+mn-cs"/>
            </a:endParaRPr>
          </a:p>
          <a:p>
            <a:pPr algn="just" eaLnBrk="0" hangingPunct="0">
              <a:buFont typeface="Wingdings" pitchFamily="2" charset="2"/>
              <a:buChar char="Ø"/>
              <a:defRPr/>
            </a:pPr>
            <a:r>
              <a:rPr lang="es-ES" b="1" dirty="0">
                <a:latin typeface="+mn-lt"/>
                <a:ea typeface="Times New Roman" pitchFamily="18" charset="0"/>
                <a:cs typeface="+mn-cs"/>
              </a:rPr>
              <a:t>Investigación:</a:t>
            </a:r>
            <a:endParaRPr lang="es-MX" dirty="0">
              <a:latin typeface="+mn-lt"/>
              <a:cs typeface="+mn-cs"/>
            </a:endParaRPr>
          </a:p>
          <a:p>
            <a:pPr algn="just" eaLnBrk="0" hangingPunct="0">
              <a:buFontTx/>
              <a:buChar char="•"/>
              <a:tabLst>
                <a:tab pos="85725" algn="l"/>
              </a:tabLst>
              <a:defRPr/>
            </a:pPr>
            <a:r>
              <a:rPr lang="es-ES" i="1" dirty="0">
                <a:latin typeface="+mn-lt"/>
                <a:ea typeface="Times New Roman" pitchFamily="18" charset="0"/>
                <a:cs typeface="+mn-cs"/>
              </a:rPr>
              <a:t>Identificar de nichos de mayor impacto en la salud pública.</a:t>
            </a:r>
            <a:endParaRPr lang="es-MX" i="1" dirty="0">
              <a:latin typeface="+mn-lt"/>
              <a:cs typeface="+mn-cs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s-ES" i="1" dirty="0">
                <a:latin typeface="+mn-lt"/>
                <a:ea typeface="Times New Roman" pitchFamily="18" charset="0"/>
                <a:cs typeface="+mn-cs"/>
              </a:rPr>
              <a:t>Producir de conocimiento de alto valor estratégico para el mejoramiento de la salud.</a:t>
            </a:r>
          </a:p>
          <a:p>
            <a:pPr algn="just" eaLnBrk="0" hangingPunct="0">
              <a:defRPr/>
            </a:pPr>
            <a:endParaRPr lang="es-MX" dirty="0">
              <a:latin typeface="+mn-lt"/>
              <a:cs typeface="+mn-cs"/>
            </a:endParaRPr>
          </a:p>
          <a:p>
            <a:pPr algn="just" eaLnBrk="0" hangingPunct="0">
              <a:defRPr/>
            </a:pPr>
            <a:endParaRPr lang="es-MX" dirty="0">
              <a:latin typeface="+mn-lt"/>
              <a:cs typeface="+mn-cs"/>
            </a:endParaRPr>
          </a:p>
          <a:p>
            <a:pPr algn="just" eaLnBrk="0" hangingPunct="0">
              <a:buFont typeface="Wingdings" pitchFamily="2" charset="2"/>
              <a:buChar char="Ø"/>
              <a:defRPr/>
            </a:pPr>
            <a:r>
              <a:rPr lang="es-ES" b="1" dirty="0">
                <a:latin typeface="+mn-lt"/>
                <a:ea typeface="Times New Roman" pitchFamily="18" charset="0"/>
                <a:cs typeface="+mn-cs"/>
              </a:rPr>
              <a:t>Enseñanza:</a:t>
            </a:r>
            <a:endParaRPr lang="es-MX" dirty="0">
              <a:latin typeface="+mn-lt"/>
              <a:cs typeface="+mn-cs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s-ES" i="1" dirty="0">
                <a:latin typeface="+mn-lt"/>
                <a:ea typeface="Times New Roman" pitchFamily="18" charset="0"/>
                <a:cs typeface="+mn-cs"/>
              </a:rPr>
              <a:t>Formar profesionales de excelencia en el campo de la salud pública.</a:t>
            </a:r>
          </a:p>
          <a:p>
            <a:pPr algn="just" eaLnBrk="0" hangingPunct="0">
              <a:defRPr/>
            </a:pPr>
            <a:endParaRPr lang="es-MX" dirty="0">
              <a:latin typeface="+mn-lt"/>
              <a:cs typeface="+mn-cs"/>
            </a:endParaRPr>
          </a:p>
          <a:p>
            <a:pPr algn="just" eaLnBrk="0" hangingPunct="0">
              <a:defRPr/>
            </a:pPr>
            <a:endParaRPr lang="es-MX" dirty="0">
              <a:latin typeface="+mn-lt"/>
              <a:cs typeface="+mn-cs"/>
            </a:endParaRPr>
          </a:p>
          <a:p>
            <a:pPr algn="just" eaLnBrk="0" hangingPunct="0">
              <a:buFont typeface="Wingdings" pitchFamily="2" charset="2"/>
              <a:buChar char="Ø"/>
              <a:defRPr/>
            </a:pPr>
            <a:r>
              <a:rPr lang="es-ES" b="1" dirty="0">
                <a:latin typeface="+mn-lt"/>
                <a:ea typeface="Times New Roman" pitchFamily="18" charset="0"/>
                <a:cs typeface="+mn-cs"/>
              </a:rPr>
              <a:t>Vinculación y servicio:</a:t>
            </a:r>
            <a:endParaRPr lang="es-MX" dirty="0">
              <a:latin typeface="+mn-lt"/>
              <a:cs typeface="+mn-cs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s-ES" i="1" dirty="0">
                <a:latin typeface="+mn-lt"/>
                <a:ea typeface="Times New Roman" pitchFamily="18" charset="0"/>
                <a:cs typeface="+mn-cs"/>
              </a:rPr>
              <a:t>Evaluar programas a gran escala del sector salud.</a:t>
            </a:r>
            <a:endParaRPr lang="es-MX" i="1" dirty="0">
              <a:latin typeface="+mn-lt"/>
              <a:cs typeface="+mn-cs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s-ES" i="1" dirty="0">
                <a:latin typeface="+mn-lt"/>
                <a:ea typeface="Times New Roman" pitchFamily="18" charset="0"/>
                <a:cs typeface="+mn-cs"/>
              </a:rPr>
              <a:t>Promover la colaboración y el apoyo técnico en el entorno nacional e internacional</a:t>
            </a:r>
            <a:r>
              <a:rPr lang="es-ES" i="1" dirty="0">
                <a:solidFill>
                  <a:schemeClr val="bg1"/>
                </a:solidFill>
                <a:latin typeface="+mn-lt"/>
                <a:ea typeface="Times New Roman" pitchFamily="18" charset="0"/>
                <a:cs typeface="+mn-cs"/>
              </a:rPr>
              <a:t>.</a:t>
            </a:r>
            <a:endParaRPr lang="es-ES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4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144016" y="0"/>
            <a:ext cx="838842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Atención a nuestros </a:t>
            </a:r>
            <a:r>
              <a:rPr lang="es-MX" sz="2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Stakeholders</a:t>
            </a: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, ejercicios de </a:t>
            </a: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consulta </a:t>
            </a: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 clientes.  </a:t>
            </a:r>
          </a:p>
        </p:txBody>
      </p:sp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107504" y="332656"/>
            <a:ext cx="835292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defRPr/>
            </a:pPr>
            <a:r>
              <a:rPr lang="es-MX" sz="1500" b="1" dirty="0">
                <a:solidFill>
                  <a:srgbClr val="000000"/>
                </a:solidFill>
                <a:latin typeface="+mn-lt"/>
                <a:ea typeface="Calibri" pitchFamily="34" charset="0"/>
              </a:rPr>
              <a:t>Acciones sugeridas por los socios estratégicos que serán atendidas por el </a:t>
            </a:r>
            <a:r>
              <a:rPr lang="es-MX" sz="1500" b="1" dirty="0" smtClean="0">
                <a:solidFill>
                  <a:srgbClr val="000000"/>
                </a:solidFill>
                <a:latin typeface="+mn-lt"/>
                <a:ea typeface="Calibri" pitchFamily="34" charset="0"/>
              </a:rPr>
              <a:t>INSP</a:t>
            </a:r>
          </a:p>
          <a:p>
            <a:pPr algn="just" eaLnBrk="0" hangingPunct="0">
              <a:defRPr/>
            </a:pPr>
            <a:r>
              <a:rPr lang="es-MX" sz="1500" b="1" dirty="0" smtClean="0">
                <a:solidFill>
                  <a:srgbClr val="000000"/>
                </a:solidFill>
                <a:latin typeface="+mn-lt"/>
                <a:ea typeface="Calibri" pitchFamily="34" charset="0"/>
              </a:rPr>
              <a:t> </a:t>
            </a:r>
            <a:r>
              <a:rPr lang="es-MX" sz="1500" b="1" dirty="0">
                <a:solidFill>
                  <a:srgbClr val="000000"/>
                </a:solidFill>
                <a:latin typeface="+mn-lt"/>
                <a:ea typeface="Calibri" pitchFamily="34" charset="0"/>
              </a:rPr>
              <a:t>durante el </a:t>
            </a:r>
            <a:r>
              <a:rPr lang="es-MX" sz="1500" b="1" dirty="0" smtClean="0">
                <a:solidFill>
                  <a:srgbClr val="000000"/>
                </a:solidFill>
                <a:latin typeface="+mn-lt"/>
                <a:ea typeface="Calibri" pitchFamily="34" charset="0"/>
              </a:rPr>
              <a:t>2011 </a:t>
            </a:r>
            <a:r>
              <a:rPr lang="es-MX" sz="1500" b="1" dirty="0">
                <a:solidFill>
                  <a:srgbClr val="000000"/>
                </a:solidFill>
                <a:latin typeface="+mn-lt"/>
                <a:ea typeface="Calibri" pitchFamily="34" charset="0"/>
              </a:rPr>
              <a:t>– 2012 son</a:t>
            </a:r>
            <a:r>
              <a:rPr lang="es-MX" sz="1500" b="1" dirty="0" smtClean="0">
                <a:solidFill>
                  <a:srgbClr val="000000"/>
                </a:solidFill>
                <a:latin typeface="+mn-lt"/>
                <a:ea typeface="Calibri" pitchFamily="34" charset="0"/>
              </a:rPr>
              <a:t>:</a:t>
            </a:r>
          </a:p>
          <a:p>
            <a:pPr algn="just" eaLnBrk="0" hangingPunct="0">
              <a:defRPr/>
            </a:pPr>
            <a:endParaRPr lang="es-MX" sz="1500" b="1" dirty="0">
              <a:latin typeface="+mn-lt"/>
              <a:ea typeface="Calibri" pitchFamily="34" charset="0"/>
            </a:endParaRPr>
          </a:p>
          <a:p>
            <a:pPr algn="just" eaLnBrk="0" hangingPunct="0">
              <a:buFont typeface="Wingdings" pitchFamily="2" charset="2"/>
              <a:buChar char="v"/>
              <a:defRPr/>
            </a:pPr>
            <a:r>
              <a:rPr lang="es-MX" sz="15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Calibri" pitchFamily="34" charset="0"/>
              </a:rPr>
              <a:t> Recomendaciones atendidas por el INSP a reforzarse en 2011</a:t>
            </a:r>
            <a:endParaRPr lang="es-MX" sz="1500" dirty="0">
              <a:solidFill>
                <a:schemeClr val="accent1">
                  <a:lumMod val="50000"/>
                </a:schemeClr>
              </a:solidFill>
              <a:latin typeface="+mn-lt"/>
              <a:ea typeface="Calibri" pitchFamily="34" charset="0"/>
            </a:endParaRPr>
          </a:p>
        </p:txBody>
      </p:sp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251520" y="1484784"/>
          <a:ext cx="8278549" cy="4602927"/>
        </p:xfrm>
        <a:graphic>
          <a:graphicData uri="http://schemas.openxmlformats.org/drawingml/2006/table">
            <a:tbl>
              <a:tblPr/>
              <a:tblGrid>
                <a:gridCol w="642533"/>
                <a:gridCol w="425369"/>
                <a:gridCol w="7210647"/>
              </a:tblGrid>
              <a:tr h="181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ÁREA</a:t>
                      </a:r>
                      <a:endParaRPr lang="es-MX" sz="12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r>
                        <a:rPr lang="es-MX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es-MX" sz="12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RECOMENDACIÓN</a:t>
                      </a:r>
                      <a:endParaRPr lang="es-MX" sz="12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05749">
                <a:tc row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INVESTIGACIÓN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Enfoque multidisciplinario de la investigación en salud sexual y reproductiva, salud ambiental, estilos de vida, considerando la perspectiva de género, los determinantes sociales, los aspectos políticos, en particular los que provienen del funcionamiento de los sistemas de salud.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168583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Respuesta a las necesidades de las poblaciones vulnerables.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37166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Que los resultados de investigación propongan estrategias para compartir modelos exitosos con los socios estratégicos.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168583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Redes de investigación para asegurar abordajes integrados de los estudios.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168583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Mejorar los procesos de gestión administrativa de recursos de financiamiento para la investigación.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168583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Fortalecimiento del Sistema Mesoamericano de Salud Pública.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37166">
                <a:tc row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DOCENCIA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7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Fortalecer el desarrollo de habilidades en la administración, comunicación, negociación y gestión de procesos al interior del sistema de salud.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37166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Resolver la atomización de programas de formación, procurar que sean menos pero ampliar la integración en temas y áreas, para ofrecer una formación más integral.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505749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9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Incorporar el conocimiento sobre operación de servicios y administración pública a través de prácticas in situ. (los alumnos solo reciben formación teórica y no práctica con relación al funcionamiento y normas de la administración pública).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186375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Fortalecer la promoción y difusión del programa de educación continua en línea al interior y fuera del país.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168583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11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Graduación y eficiencia terminal.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168583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VINCULACIÓN Y SERVICIO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12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Mejorar el planteamiento conceptual y metodológico de las encuestas.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37166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13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Ofrecer los resultados de las encuestas a distintos tipos de usuarios, y abrir opciones de utilización de datos en instituciones de gobierno, privadas y civiles.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168583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14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Calidad en la información en salud.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37166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15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Publicar y difundir el impacto de sus servicios (los positivos y negativos), con esto incrementará confianza y legitimidad.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5649" marR="55649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107504" y="116632"/>
            <a:ext cx="6012160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. </a:t>
            </a:r>
          </a:p>
        </p:txBody>
      </p:sp>
      <p:graphicFrame>
        <p:nvGraphicFramePr>
          <p:cNvPr id="9" name="8 Tabla"/>
          <p:cNvGraphicFramePr>
            <a:graphicFrameLocks noGrp="1"/>
          </p:cNvGraphicFramePr>
          <p:nvPr/>
        </p:nvGraphicFramePr>
        <p:xfrm>
          <a:off x="323528" y="4653136"/>
          <a:ext cx="7992887" cy="1426083"/>
        </p:xfrm>
        <a:graphic>
          <a:graphicData uri="http://schemas.openxmlformats.org/drawingml/2006/table">
            <a:tbl>
              <a:tblPr/>
              <a:tblGrid>
                <a:gridCol w="547684"/>
                <a:gridCol w="676452"/>
                <a:gridCol w="6768751"/>
              </a:tblGrid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ÁREA</a:t>
                      </a:r>
                      <a:endParaRPr lang="es-MX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No</a:t>
                      </a:r>
                      <a:r>
                        <a:rPr lang="es-MX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.</a:t>
                      </a:r>
                      <a:endParaRPr lang="es-MX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RECOMENDACIÓN</a:t>
                      </a:r>
                      <a:endParaRPr lang="es-MX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69278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INVESTIGACIÓN</a:t>
                      </a:r>
                      <a:endParaRPr lang="es-MX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  <a:endParaRPr lang="es-MX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Logro de los objetivos del Milenio.</a:t>
                      </a:r>
                      <a:endParaRPr lang="es-MX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51727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endParaRPr lang="es-MX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Integración de la información genómica en los sistemas de salud.</a:t>
                      </a:r>
                      <a:endParaRPr lang="es-MX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10 Tabla"/>
          <p:cNvGraphicFramePr>
            <a:graphicFrameLocks noGrp="1"/>
          </p:cNvGraphicFramePr>
          <p:nvPr/>
        </p:nvGraphicFramePr>
        <p:xfrm>
          <a:off x="323528" y="1124744"/>
          <a:ext cx="7992888" cy="2892509"/>
        </p:xfrm>
        <a:graphic>
          <a:graphicData uri="http://schemas.openxmlformats.org/drawingml/2006/table">
            <a:tbl>
              <a:tblPr/>
              <a:tblGrid>
                <a:gridCol w="504056"/>
                <a:gridCol w="720080"/>
                <a:gridCol w="6768752"/>
              </a:tblGrid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ÁREA</a:t>
                      </a:r>
                      <a:endParaRPr lang="es-MX" sz="12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r>
                        <a:rPr lang="es-MX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es-MX" sz="12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RECOMENDACIÓN</a:t>
                      </a:r>
                      <a:endParaRPr lang="es-MX" sz="12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INVESTIGACIÓN</a:t>
                      </a:r>
                      <a:endParaRPr lang="es-MX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MX" sz="12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Fortalecer la traducción de resultados para tomadores de decisiones en el gobierno y para la empresa privada que genera nuevos productos y servicios.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0062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DOCENCIA</a:t>
                      </a:r>
                      <a:endParaRPr lang="es-MX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Vinculación con la industria y el sector empresarial para pasantías y prácticas.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31440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Evaluar el desempeño de los alumnos egresados en la administración pública y solicitar opinión de sus jefes.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7290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VINCULACIÓN Y  SERVICIO</a:t>
                      </a:r>
                      <a:endParaRPr lang="es-MX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Fortalecer la metodología de traducción de resultados para distintos tipos de usuarios y socios.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535413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Fortalecer la vinculación con instituciones estatales.</a:t>
                      </a:r>
                      <a:endParaRPr lang="es-MX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</a:tbl>
          </a:graphicData>
        </a:graphic>
      </p:graphicFrame>
      <p:sp>
        <p:nvSpPr>
          <p:cNvPr id="12294" name="Rectangle 2"/>
          <p:cNvSpPr>
            <a:spLocks noChangeArrowheads="1"/>
          </p:cNvSpPr>
          <p:nvPr/>
        </p:nvSpPr>
        <p:spPr bwMode="auto">
          <a:xfrm>
            <a:off x="107950" y="812612"/>
            <a:ext cx="8280400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Clr>
                <a:schemeClr val="accent1">
                  <a:lumMod val="50000"/>
                </a:schemeClr>
              </a:buClr>
              <a:buFont typeface="Wingdings" pitchFamily="2" charset="2"/>
              <a:buChar char="v"/>
            </a:pPr>
            <a:r>
              <a:rPr lang="es-MX" sz="1500" b="1" dirty="0">
                <a:solidFill>
                  <a:srgbClr val="632423"/>
                </a:solidFill>
                <a:latin typeface="Arial Narrow" pitchFamily="34" charset="0"/>
              </a:rPr>
              <a:t> </a:t>
            </a:r>
            <a:r>
              <a:rPr lang="es-MX" sz="1500" b="1" dirty="0">
                <a:solidFill>
                  <a:schemeClr val="accent1">
                    <a:lumMod val="50000"/>
                  </a:schemeClr>
                </a:solidFill>
              </a:rPr>
              <a:t>Recomendaciones no atendidas y que se abordarán en 2011</a:t>
            </a:r>
            <a:endParaRPr lang="es-MX" sz="1500" dirty="0">
              <a:solidFill>
                <a:schemeClr val="accent1">
                  <a:lumMod val="50000"/>
                </a:schemeClr>
              </a:solidFill>
            </a:endParaRPr>
          </a:p>
          <a:p>
            <a:pPr eaLnBrk="0" hangingPunct="0"/>
            <a:endParaRPr lang="es-MX" dirty="0"/>
          </a:p>
        </p:txBody>
      </p:sp>
      <p:sp>
        <p:nvSpPr>
          <p:cNvPr id="13" name="12 Rectángulo"/>
          <p:cNvSpPr/>
          <p:nvPr/>
        </p:nvSpPr>
        <p:spPr>
          <a:xfrm>
            <a:off x="179388" y="4292600"/>
            <a:ext cx="6480175" cy="3231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  <a:defRPr/>
            </a:pPr>
            <a:r>
              <a:rPr lang="es-MX" sz="15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Recomendaciones innovadoras para abordarse en 2011</a:t>
            </a:r>
            <a:endParaRPr lang="es-MX" sz="1500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-26223"/>
            <a:ext cx="81724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Atención a nuestros </a:t>
            </a:r>
            <a:r>
              <a:rPr lang="es-MX" sz="2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Stakeholders</a:t>
            </a: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, ejercicios de </a:t>
            </a: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consulta  </a:t>
            </a: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a clientes.  </a:t>
            </a:r>
          </a:p>
        </p:txBody>
      </p:sp>
      <p:pic>
        <p:nvPicPr>
          <p:cNvPr id="8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/>
          <p:cNvSpPr txBox="1">
            <a:spLocks/>
          </p:cNvSpPr>
          <p:nvPr/>
        </p:nvSpPr>
        <p:spPr bwMode="auto">
          <a:xfrm>
            <a:off x="971550" y="2349500"/>
            <a:ext cx="6881813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s-MX" sz="4800" b="1" dirty="0" smtClean="0">
                <a:latin typeface="+mj-lt"/>
                <a:ea typeface="+mj-ea"/>
                <a:cs typeface="+mj-cs"/>
              </a:rPr>
              <a:t>INVESTIGACIÓN</a:t>
            </a:r>
            <a:endParaRPr lang="es-MX" sz="48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467544" y="980728"/>
          <a:ext cx="7488832" cy="5294945"/>
        </p:xfrm>
        <a:graphic>
          <a:graphicData uri="http://schemas.openxmlformats.org/drawingml/2006/table">
            <a:tbl>
              <a:tblPr/>
              <a:tblGrid>
                <a:gridCol w="4018363"/>
                <a:gridCol w="863113"/>
                <a:gridCol w="1236130"/>
                <a:gridCol w="1371226"/>
              </a:tblGrid>
              <a:tr h="357185">
                <a:tc>
                  <a:txBody>
                    <a:bodyPr/>
                    <a:lstStyle/>
                    <a:p>
                      <a:pPr algn="ctr">
                        <a:tabLst>
                          <a:tab pos="170180" algn="l"/>
                          <a:tab pos="1482090" algn="ctr"/>
                        </a:tabLst>
                      </a:pPr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Línea de investigación </a:t>
                      </a:r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</a:br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2011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Centro </a:t>
                      </a:r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</a:br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Primario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Centro </a:t>
                      </a:r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</a:br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Secundario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Proyectos de </a:t>
                      </a:r>
                      <a: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s-ES" sz="1200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</a:br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investigación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78593">
                <a:tc>
                  <a:txBody>
                    <a:bodyPr/>
                    <a:lstStyle/>
                    <a:p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1.- Prevención y control de cáncer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CISP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CISEI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34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8593">
                <a:tc>
                  <a:txBody>
                    <a:bodyPr/>
                    <a:lstStyle/>
                    <a:p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2.- </a:t>
                      </a: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Salud y grupos vulnerables </a:t>
                      </a:r>
                      <a:r>
                        <a:rPr lang="es-MX" sz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endParaRPr lang="es-MX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CISS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CINYS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357185">
                <a:tc>
                  <a:txBody>
                    <a:bodyPr/>
                    <a:lstStyle/>
                    <a:p>
                      <a:pPr marL="201930" indent="-201930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3.- Prevención y control de enfermedades transmitidas por vector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CISEI</a:t>
                      </a:r>
                    </a:p>
                  </a:txBody>
                  <a:tcPr marL="62232" marR="6223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CRISP</a:t>
                      </a:r>
                    </a:p>
                  </a:txBody>
                  <a:tcPr marL="62232" marR="6223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19</a:t>
                      </a:r>
                    </a:p>
                  </a:txBody>
                  <a:tcPr marL="62232" marR="6223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9362">
                <a:tc>
                  <a:txBody>
                    <a:bodyPr/>
                    <a:lstStyle/>
                    <a:p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4.- Prevención y control de TB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CISEI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9362">
                <a:tc>
                  <a:txBody>
                    <a:bodyPr/>
                    <a:lstStyle/>
                    <a:p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5.- Salud ambiental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CISP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8593">
                <a:tc>
                  <a:txBody>
                    <a:bodyPr/>
                    <a:lstStyle/>
                    <a:p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6.- Prevención de lesiones y violencia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CISP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CISS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8593">
                <a:tc>
                  <a:txBody>
                    <a:bodyPr/>
                    <a:lstStyle/>
                    <a:p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7.- Salud sexual y prevención de SIDA e ITS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CIEE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CISS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8593">
                <a:tc>
                  <a:txBody>
                    <a:bodyPr/>
                    <a:lstStyle/>
                    <a:p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8.- Promoción de estilos de vida saludables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CISP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CISS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357185">
                <a:tc>
                  <a:txBody>
                    <a:bodyPr/>
                    <a:lstStyle/>
                    <a:p>
                      <a:pPr marL="201930" indent="-180340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9.- </a:t>
                      </a: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Medicamento en Salud Pública: Acceso, Usos y resistencia </a:t>
                      </a:r>
                      <a:r>
                        <a:rPr lang="es-MX" sz="1200" dirty="0" err="1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antomicrobiana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CISS</a:t>
                      </a:r>
                    </a:p>
                  </a:txBody>
                  <a:tcPr marL="62232" marR="6223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CISEI</a:t>
                      </a:r>
                    </a:p>
                  </a:txBody>
                  <a:tcPr marL="62232" marR="6223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13</a:t>
                      </a:r>
                    </a:p>
                  </a:txBody>
                  <a:tcPr marL="62232" marR="6223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42493">
                <a:tc>
                  <a:txBody>
                    <a:bodyPr/>
                    <a:lstStyle/>
                    <a:p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10.- </a:t>
                      </a: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Recursos humanos en salud 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CISS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SAC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8593">
                <a:tc>
                  <a:txBody>
                    <a:bodyPr/>
                    <a:lstStyle/>
                    <a:p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11.- Protección social en salud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CISS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CISEI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8593">
                <a:tc>
                  <a:txBody>
                    <a:bodyPr/>
                    <a:lstStyle/>
                    <a:p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12.- Evaluación de programas y políticas de salud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CIEE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CINYS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25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357185">
                <a:tc>
                  <a:txBody>
                    <a:bodyPr/>
                    <a:lstStyle/>
                    <a:p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13.- Obesidad, diabetes y enfermedad cardiovascular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CINYS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CISP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28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9362">
                <a:tc>
                  <a:txBody>
                    <a:bodyPr/>
                    <a:lstStyle/>
                    <a:p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14.- Desnutrición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CINYS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13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8593">
                <a:tc>
                  <a:txBody>
                    <a:bodyPr/>
                    <a:lstStyle/>
                    <a:p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15.- Salud Reproductiva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CISP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CISS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13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357185">
                <a:tc>
                  <a:txBody>
                    <a:bodyPr/>
                    <a:lstStyle/>
                    <a:p>
                      <a:pPr algn="ctr">
                        <a:tabLst>
                          <a:tab pos="170180" algn="l"/>
                          <a:tab pos="1482090" algn="ctr"/>
                        </a:tabLst>
                      </a:pPr>
                      <a:r>
                        <a:rPr lang="es-ES" sz="1200" b="1" dirty="0" err="1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Protolíneas</a:t>
                      </a: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 de investigación </a:t>
                      </a:r>
                      <a:r>
                        <a:rPr lang="es-ES" sz="1200" b="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s-ES" sz="1200" b="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</a:b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2011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170180" algn="l"/>
                          <a:tab pos="1482090" algn="ctr"/>
                        </a:tabLst>
                      </a:pPr>
                      <a:r>
                        <a:rPr lang="es-ES" sz="1200" b="1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Centro </a:t>
                      </a:r>
                      <a:r>
                        <a:rPr lang="es-ES" sz="1200" b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s-ES" sz="1200" b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</a:br>
                      <a:r>
                        <a:rPr lang="es-ES" sz="1200" b="1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Primario</a:t>
                      </a:r>
                      <a:endParaRPr lang="es-MX" sz="120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170180" algn="l"/>
                          <a:tab pos="1482090" algn="ctr"/>
                        </a:tabLs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Centro </a:t>
                      </a:r>
                      <a:r>
                        <a:rPr lang="es-ES" sz="1200" b="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s-ES" sz="1200" b="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</a:b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Secundario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170180" algn="l"/>
                          <a:tab pos="1482090" algn="ctr"/>
                        </a:tabLs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Proyectos de </a:t>
                      </a:r>
                      <a:r>
                        <a:rPr lang="es-ES" sz="1200" b="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s-ES" sz="1200" b="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</a:b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investigación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9362">
                <a:tc>
                  <a:txBody>
                    <a:bodyPr/>
                    <a:lstStyle/>
                    <a:p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1.- Enfermedades virales emergentes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CISEI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200">
                        <a:solidFill>
                          <a:schemeClr val="tx1"/>
                        </a:solidFill>
                        <a:latin typeface="+mj-lt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9362">
                <a:tc>
                  <a:txBody>
                    <a:bodyPr/>
                    <a:lstStyle/>
                    <a:p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2.- Vacunas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CISEI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8593">
                <a:tc>
                  <a:txBody>
                    <a:bodyPr/>
                    <a:lstStyle/>
                    <a:p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3.- Medicina regenerativa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CISP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CISEI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357185"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Otros Proyectos de investigación 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Centro </a:t>
                      </a:r>
                      <a:br>
                        <a:rPr lang="es-ES" sz="1200" b="1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</a:br>
                      <a:r>
                        <a:rPr lang="es-ES" sz="1200" b="1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Primario</a:t>
                      </a:r>
                      <a:endParaRPr lang="es-MX" sz="120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Centro </a:t>
                      </a:r>
                      <a:br>
                        <a:rPr lang="es-ES" sz="1200" b="1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</a:br>
                      <a:r>
                        <a:rPr lang="es-ES" sz="1200" b="1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Secundario</a:t>
                      </a:r>
                      <a:endParaRPr lang="es-MX" sz="120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Proyectos de </a:t>
                      </a:r>
                      <a:b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</a:b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investigación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9362">
                <a:tc>
                  <a:txBody>
                    <a:bodyPr/>
                    <a:lstStyle/>
                    <a:p>
                      <a:r>
                        <a:rPr lang="es-MX" sz="120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1.- Otras 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200">
                        <a:solidFill>
                          <a:schemeClr val="tx1"/>
                        </a:solidFill>
                        <a:latin typeface="+mj-lt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200">
                        <a:solidFill>
                          <a:schemeClr val="tx1"/>
                        </a:solidFill>
                        <a:latin typeface="+mj-lt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22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0000"/>
                      </a:schemeClr>
                    </a:solidFill>
                  </a:tcPr>
                </a:tc>
              </a:tr>
              <a:tr h="179362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TOTAL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272</a:t>
                      </a:r>
                    </a:p>
                  </a:txBody>
                  <a:tcPr marL="62232" marR="622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8" name="7 CuadroTexto"/>
          <p:cNvSpPr txBox="1"/>
          <p:nvPr/>
        </p:nvSpPr>
        <p:spPr>
          <a:xfrm>
            <a:off x="216024" y="-41612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V. Plan de Trabajo 2011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4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08024" y="476672"/>
            <a:ext cx="82804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s-MX" sz="1600" b="1" dirty="0">
                <a:latin typeface="+mj-lt"/>
              </a:rPr>
              <a:t> </a:t>
            </a:r>
            <a:r>
              <a:rPr lang="es-MX" sz="1600" b="1" dirty="0" smtClean="0">
                <a:latin typeface="+mj-lt"/>
              </a:rPr>
              <a:t>Proyectos de Investigación 2011 </a:t>
            </a:r>
            <a:endParaRPr lang="es-MX" sz="1600" dirty="0">
              <a:latin typeface="+mj-lt"/>
            </a:endParaRPr>
          </a:p>
          <a:p>
            <a:pPr eaLnBrk="0" hangingPunct="0"/>
            <a:endParaRPr lang="es-MX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"/>
          <p:cNvSpPr>
            <a:spLocks noChangeArrowheads="1"/>
          </p:cNvSpPr>
          <p:nvPr/>
        </p:nvSpPr>
        <p:spPr bwMode="auto">
          <a:xfrm>
            <a:off x="179512" y="836712"/>
            <a:ext cx="6552728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defRPr/>
            </a:pPr>
            <a:endParaRPr lang="es-ES_tradnl" dirty="0">
              <a:latin typeface="+mn-lt"/>
              <a:cs typeface="+mn-cs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ES" sz="1700" dirty="0">
                <a:latin typeface="+mn-lt"/>
                <a:cs typeface="Times New Roman" pitchFamily="18" charset="0"/>
              </a:rPr>
              <a:t>Ofrecer resultados de investigación que propongan estrategias para </a:t>
            </a:r>
            <a:r>
              <a:rPr lang="es-ES" sz="1700" dirty="0" smtClean="0">
                <a:latin typeface="+mn-lt"/>
                <a:cs typeface="Times New Roman" pitchFamily="18" charset="0"/>
              </a:rPr>
              <a:t>  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ES" sz="1700" dirty="0" smtClean="0">
                <a:cs typeface="Times New Roman" pitchFamily="18" charset="0"/>
              </a:rPr>
              <a:t>    </a:t>
            </a:r>
            <a:r>
              <a:rPr lang="es-ES" sz="1700" dirty="0" smtClean="0">
                <a:latin typeface="+mn-lt"/>
                <a:cs typeface="Times New Roman" pitchFamily="18" charset="0"/>
              </a:rPr>
              <a:t>compartir   modelos    </a:t>
            </a:r>
            <a:r>
              <a:rPr lang="es-ES" sz="1700" dirty="0">
                <a:latin typeface="+mn-lt"/>
                <a:cs typeface="Times New Roman" pitchFamily="18" charset="0"/>
              </a:rPr>
              <a:t>exitosos con los socios estratégicos.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_tradnl" sz="1700" dirty="0">
              <a:latin typeface="+mn-lt"/>
              <a:cs typeface="+mn-cs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ES" sz="1700" dirty="0">
                <a:latin typeface="+mn-lt"/>
                <a:cs typeface="Times New Roman" pitchFamily="18" charset="0"/>
              </a:rPr>
              <a:t>Crear redes de investigación para asegurar abordajes integrados de los </a:t>
            </a:r>
            <a:r>
              <a:rPr lang="es-ES" sz="1700" dirty="0" smtClean="0">
                <a:latin typeface="+mn-lt"/>
                <a:cs typeface="Times New Roman" pitchFamily="18" charset="0"/>
              </a:rPr>
              <a:t>  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ES" sz="1700" dirty="0" smtClean="0">
                <a:cs typeface="Times New Roman" pitchFamily="18" charset="0"/>
              </a:rPr>
              <a:t>    </a:t>
            </a:r>
            <a:r>
              <a:rPr lang="es-ES" sz="1700" dirty="0" smtClean="0">
                <a:latin typeface="+mn-lt"/>
                <a:cs typeface="Times New Roman" pitchFamily="18" charset="0"/>
              </a:rPr>
              <a:t>estudios</a:t>
            </a:r>
            <a:r>
              <a:rPr lang="es-ES" sz="1700" dirty="0">
                <a:latin typeface="+mn-lt"/>
                <a:cs typeface="Times New Roman" pitchFamily="18" charset="0"/>
              </a:rPr>
              <a:t>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" sz="1700" dirty="0" smtClean="0">
              <a:latin typeface="+mn-lt"/>
              <a:cs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ES" sz="1700" dirty="0" smtClean="0">
                <a:latin typeface="Calibri" pitchFamily="34" charset="0"/>
                <a:cs typeface="Times New Roman" pitchFamily="18" charset="0"/>
              </a:rPr>
              <a:t>Fortalecer el Sistema Mesoamericano de Salud Pública a través de la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ES" sz="1700" dirty="0" smtClean="0">
                <a:latin typeface="Calibri" pitchFamily="34" charset="0"/>
                <a:cs typeface="Times New Roman" pitchFamily="18" charset="0"/>
              </a:rPr>
              <a:t>    ampliación y diversificación de fuentes de   financiamiento.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_tradnl" sz="1700" dirty="0" smtClean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ES" sz="1700" dirty="0" smtClean="0">
                <a:cs typeface="Times New Roman" pitchFamily="18" charset="0"/>
              </a:rPr>
              <a:t>Remodelación del CISEI para la creación de cinco  laboratorios.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_tradnl" sz="1700" dirty="0" smtClean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ES" sz="1700" dirty="0" smtClean="0">
                <a:cs typeface="Times New Roman" pitchFamily="18" charset="0"/>
              </a:rPr>
              <a:t> Vinculación con el sector productivo.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_tradnl" sz="1700" dirty="0" smtClean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ES" sz="1700" dirty="0" smtClean="0">
                <a:cs typeface="Times New Roman" pitchFamily="18" charset="0"/>
              </a:rPr>
              <a:t>Desarrollo de la </a:t>
            </a:r>
            <a:r>
              <a:rPr lang="es-ES" sz="1700" dirty="0" err="1" smtClean="0">
                <a:cs typeface="Times New Roman" pitchFamily="18" charset="0"/>
              </a:rPr>
              <a:t>Protolínea</a:t>
            </a:r>
            <a:r>
              <a:rPr lang="es-ES" sz="1700" dirty="0" smtClean="0">
                <a:cs typeface="Times New Roman" pitchFamily="18" charset="0"/>
              </a:rPr>
              <a:t> de Vacunas a Línea de  Investigación por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ES" sz="1700" dirty="0" smtClean="0">
                <a:cs typeface="Times New Roman" pitchFamily="18" charset="0"/>
              </a:rPr>
              <a:t>    Misión.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endParaRPr lang="es-ES_tradnl" sz="1700" dirty="0" smtClean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ES" sz="1700" dirty="0" smtClean="0">
                <a:cs typeface="Times New Roman" pitchFamily="18" charset="0"/>
              </a:rPr>
              <a:t>Desarrollo de la Línea de Investigación por Misión sobre Sistemas de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ES" sz="1700" dirty="0" smtClean="0">
                <a:cs typeface="Times New Roman" pitchFamily="18" charset="0"/>
              </a:rPr>
              <a:t>    Información en Salud.</a:t>
            </a:r>
            <a:endParaRPr lang="es-ES_tradnl" sz="1700" dirty="0" smtClean="0"/>
          </a:p>
          <a:p>
            <a:pPr algn="just" eaLnBrk="0" hangingPunct="0">
              <a:defRPr/>
            </a:pPr>
            <a:endParaRPr lang="es-ES" sz="1700" dirty="0" smtClean="0">
              <a:cs typeface="Times New Roman" pitchFamily="18" charset="0"/>
            </a:endParaRPr>
          </a:p>
          <a:p>
            <a:pPr algn="just" eaLnBrk="0" hangingPunct="0">
              <a:defRPr/>
            </a:pPr>
            <a:endParaRPr lang="es-ES_tradnl" sz="1700" dirty="0" smtClean="0"/>
          </a:p>
        </p:txBody>
      </p:sp>
      <p:sp>
        <p:nvSpPr>
          <p:cNvPr id="12" name="11 CuadroTexto"/>
          <p:cNvSpPr txBox="1"/>
          <p:nvPr/>
        </p:nvSpPr>
        <p:spPr>
          <a:xfrm>
            <a:off x="0" y="-27384"/>
            <a:ext cx="6335688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cs typeface="+mn-cs"/>
              </a:rPr>
              <a:t>  Acciones de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I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cs typeface="+mn-cs"/>
              </a:rPr>
              <a:t>nvestigación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cs typeface="+mn-cs"/>
            </a:endParaRPr>
          </a:p>
        </p:txBody>
      </p:sp>
      <p:pic>
        <p:nvPicPr>
          <p:cNvPr id="4" name="Picture 2" descr="C:\Users\ctellez\Pictures\INSP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66673" y="2564904"/>
            <a:ext cx="2097815" cy="1873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uadroTexto"/>
          <p:cNvSpPr txBox="1"/>
          <p:nvPr/>
        </p:nvSpPr>
        <p:spPr>
          <a:xfrm>
            <a:off x="216024" y="-27384"/>
            <a:ext cx="6012160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Indicadores de Investigación </a:t>
            </a:r>
          </a:p>
        </p:txBody>
      </p:sp>
      <p:graphicFrame>
        <p:nvGraphicFramePr>
          <p:cNvPr id="13" name="12 Tabla"/>
          <p:cNvGraphicFramePr>
            <a:graphicFrameLocks noGrp="1"/>
          </p:cNvGraphicFramePr>
          <p:nvPr/>
        </p:nvGraphicFramePr>
        <p:xfrm>
          <a:off x="1547813" y="1268413"/>
          <a:ext cx="5112568" cy="4976116"/>
        </p:xfrm>
        <a:graphic>
          <a:graphicData uri="http://schemas.openxmlformats.org/drawingml/2006/table">
            <a:tbl>
              <a:tblPr/>
              <a:tblGrid>
                <a:gridCol w="3291654"/>
                <a:gridCol w="1820914"/>
              </a:tblGrid>
              <a:tr h="2370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rgbClr val="FFFFFF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INVESTIGACIÓN</a:t>
                      </a:r>
                      <a:endParaRPr lang="es-MX" sz="12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rgbClr val="FFFFFF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Programado 2011</a:t>
                      </a:r>
                      <a:endParaRPr lang="es-MX" sz="12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1.      No. de Publicaciones 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Arial Unicode MS"/>
                        <a:cs typeface="Arial Unicode MS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Grupo I: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28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Grupo II: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4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i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Total Grupos (I y II): 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32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Grupo III: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100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Grupo IV: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42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Grupo V: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20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i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Tota Grupos (III, IV y V)l: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162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i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TOTAL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194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2.      No. de Plazas de Investigador 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Arial Unicode MS"/>
                        <a:cs typeface="Arial Unicode MS"/>
                      </a:endParaRPr>
                    </a:p>
                  </a:txBody>
                  <a:tcPr marL="39843" marR="39843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ICM A: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14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ICM B: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31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ICM C: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43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ICM D: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39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ICM E: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12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ICM F: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21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i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Total: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160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3. No. Investigadores Evaluados por la Comisión: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120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No. Total de Investigadores Evaluados por la Comisión:</a:t>
                      </a:r>
                      <a:endParaRPr lang="es-MX" sz="1200" b="1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186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4. Publicaciones (I-II) / Plazas de Investigador: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.20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5. Publicaciones (III-IV-V) / Plazas de Investigador: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1.0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8 Rectángulo"/>
          <p:cNvSpPr/>
          <p:nvPr/>
        </p:nvSpPr>
        <p:spPr>
          <a:xfrm>
            <a:off x="0" y="826864"/>
            <a:ext cx="6480175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b="1" dirty="0">
                <a:latin typeface="+mn-lt"/>
                <a:cs typeface="+mn-cs"/>
              </a:rPr>
              <a:t>Formato de Informe de Autoevaluación  “Investigación” 2011</a:t>
            </a:r>
            <a:endParaRPr lang="es-MX" dirty="0">
              <a:latin typeface="+mn-lt"/>
              <a:cs typeface="+mn-cs"/>
            </a:endParaRPr>
          </a:p>
        </p:txBody>
      </p:sp>
      <p:pic>
        <p:nvPicPr>
          <p:cNvPr id="5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1547813" y="1052513"/>
          <a:ext cx="5112568" cy="4968549"/>
        </p:xfrm>
        <a:graphic>
          <a:graphicData uri="http://schemas.openxmlformats.org/drawingml/2006/table">
            <a:tbl>
              <a:tblPr/>
              <a:tblGrid>
                <a:gridCol w="3312367"/>
                <a:gridCol w="1800201"/>
              </a:tblGrid>
              <a:tr h="2611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INVESTIGACIÓN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Programado 2011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9843" marR="39843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2350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b="1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6. Miembros del SNI / Plazas de Investigador:</a:t>
                      </a:r>
                      <a:endParaRPr lang="es-MX" sz="1200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84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7. Sistema Nacional de Investigadores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CANDIDATOS: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8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SNI I: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82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SNI II: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19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SNI III: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13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i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Total: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122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541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8.      No. de Presentaciones en Congresos 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350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4809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Internacionales</a:t>
                      </a: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150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Nacionales: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200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00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9</a:t>
                      </a: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.      Producción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Libros Editados: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15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Capítulos en libros: 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50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26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10</a:t>
                      </a: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.      No. de Tesis “Concluidas” 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Maestría: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40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Doctorado: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5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Especialidad: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2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2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11</a:t>
                      </a: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.    No. de Proyectos con Patrocinio Externo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160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6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Agencias no lucrativas: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150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00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Industria Farmacéutica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10</a:t>
                      </a:r>
                      <a:endParaRPr lang="es-ES_tradnl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21860" marR="2186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7 CuadroTexto"/>
          <p:cNvSpPr txBox="1"/>
          <p:nvPr/>
        </p:nvSpPr>
        <p:spPr>
          <a:xfrm>
            <a:off x="144016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Indicadores de Investigación </a:t>
            </a:r>
          </a:p>
        </p:txBody>
      </p:sp>
      <p:pic>
        <p:nvPicPr>
          <p:cNvPr id="4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/>
          <p:cNvSpPr txBox="1">
            <a:spLocks/>
          </p:cNvSpPr>
          <p:nvPr/>
        </p:nvSpPr>
        <p:spPr bwMode="auto">
          <a:xfrm>
            <a:off x="1042988" y="2276475"/>
            <a:ext cx="6881812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s-MX" sz="4800" b="1" dirty="0" smtClean="0">
                <a:latin typeface="+mj-lt"/>
                <a:ea typeface="+mj-ea"/>
                <a:cs typeface="+mj-cs"/>
              </a:rPr>
              <a:t>ENSEÑANZA</a:t>
            </a:r>
            <a:endParaRPr lang="es-MX" sz="48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8 Rectángulo"/>
          <p:cNvSpPr>
            <a:spLocks noChangeArrowheads="1"/>
          </p:cNvSpPr>
          <p:nvPr/>
        </p:nvSpPr>
        <p:spPr bwMode="auto">
          <a:xfrm>
            <a:off x="250825" y="1341438"/>
            <a:ext cx="55451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  <a:defRPr/>
            </a:pPr>
            <a:r>
              <a:rPr lang="es-MX" sz="1600" b="1" dirty="0" smtClean="0"/>
              <a:t>I.</a:t>
            </a:r>
            <a:r>
              <a:rPr lang="es-MX" sz="1600" b="1" dirty="0" smtClean="0">
                <a:cs typeface="+mn-cs"/>
              </a:rPr>
              <a:t> </a:t>
            </a:r>
            <a:r>
              <a:rPr lang="es-MX" b="1" dirty="0">
                <a:latin typeface="Calibri" pitchFamily="34" charset="0"/>
                <a:cs typeface="+mn-cs"/>
              </a:rPr>
              <a:t>Número de </a:t>
            </a:r>
            <a:r>
              <a:rPr lang="es-MX" b="1" dirty="0">
                <a:latin typeface="+mn-lt"/>
                <a:cs typeface="+mn-cs"/>
              </a:rPr>
              <a:t>alumnos</a:t>
            </a:r>
            <a:r>
              <a:rPr lang="es-MX" b="1" dirty="0">
                <a:latin typeface="Calibri" pitchFamily="34" charset="0"/>
                <a:cs typeface="+mn-cs"/>
              </a:rPr>
              <a:t> inscritos: </a:t>
            </a:r>
            <a:endParaRPr lang="es-MX" dirty="0">
              <a:latin typeface="Calibri" pitchFamily="34" charset="0"/>
              <a:cs typeface="+mn-cs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16024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Enseñanza de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Posgrado 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graphicFrame>
        <p:nvGraphicFramePr>
          <p:cNvPr id="11" name="10 Tabla"/>
          <p:cNvGraphicFramePr>
            <a:graphicFrameLocks noGrp="1"/>
          </p:cNvGraphicFramePr>
          <p:nvPr/>
        </p:nvGraphicFramePr>
        <p:xfrm>
          <a:off x="539552" y="1773238"/>
          <a:ext cx="4679875" cy="2159817"/>
        </p:xfrm>
        <a:graphic>
          <a:graphicData uri="http://schemas.openxmlformats.org/drawingml/2006/table">
            <a:tbl>
              <a:tblPr/>
              <a:tblGrid>
                <a:gridCol w="2590952"/>
                <a:gridCol w="2088923"/>
              </a:tblGrid>
              <a:tr h="313445"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	Programa </a:t>
                      </a:r>
                      <a:r>
                        <a:rPr lang="es-MX" sz="1200" b="1" dirty="0" smtClean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Académico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5030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Maestrías con orientación Profesional Presencial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70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030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Maestrías con Orientación Profesional Virtual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40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34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Maestrías en Ciencias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60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34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Doctorado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17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34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Total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187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11 Tabla"/>
          <p:cNvGraphicFramePr>
            <a:graphicFrameLocks noGrp="1"/>
          </p:cNvGraphicFramePr>
          <p:nvPr/>
        </p:nvGraphicFramePr>
        <p:xfrm>
          <a:off x="3635896" y="4149723"/>
          <a:ext cx="4824734" cy="2231604"/>
        </p:xfrm>
        <a:graphic>
          <a:graphicData uri="http://schemas.openxmlformats.org/drawingml/2006/table">
            <a:tbl>
              <a:tblPr/>
              <a:tblGrid>
                <a:gridCol w="2676606"/>
                <a:gridCol w="2148128"/>
              </a:tblGrid>
              <a:tr h="424452"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	Educación </a:t>
                      </a:r>
                      <a:r>
                        <a:rPr lang="es-MX" sz="1200" b="1" dirty="0" smtClean="0">
                          <a:solidFill>
                            <a:schemeClr val="bg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Continua</a:t>
                      </a:r>
                      <a:endParaRPr lang="es-MX" sz="1200" dirty="0">
                        <a:solidFill>
                          <a:schemeClr val="bg1"/>
                        </a:solidFill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35155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Cursos presenciales</a:t>
                      </a:r>
                      <a:endParaRPr lang="es-MX" sz="1200" dirty="0">
                        <a:solidFill>
                          <a:schemeClr val="tx1"/>
                        </a:solidFill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2,670</a:t>
                      </a:r>
                      <a:endParaRPr lang="es-MX" sz="1200" dirty="0">
                        <a:solidFill>
                          <a:schemeClr val="tx1"/>
                        </a:solidFill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Programa de verano</a:t>
                      </a:r>
                      <a:endParaRPr lang="es-MX" sz="1200" dirty="0">
                        <a:solidFill>
                          <a:schemeClr val="tx1"/>
                        </a:solidFill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  700</a:t>
                      </a:r>
                      <a:endParaRPr lang="es-MX" sz="1200" dirty="0">
                        <a:solidFill>
                          <a:schemeClr val="tx1"/>
                        </a:solidFill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155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Educación virtual</a:t>
                      </a:r>
                      <a:endParaRPr lang="es-MX" sz="1200" dirty="0">
                        <a:solidFill>
                          <a:schemeClr val="tx1"/>
                        </a:solidFill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2,500</a:t>
                      </a:r>
                      <a:endParaRPr lang="es-MX" sz="1200" dirty="0">
                        <a:solidFill>
                          <a:schemeClr val="tx1"/>
                        </a:solidFill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155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Videoconferencias</a:t>
                      </a:r>
                      <a:endParaRPr lang="es-MX" sz="1200">
                        <a:solidFill>
                          <a:schemeClr val="tx1"/>
                        </a:solidFill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2,000</a:t>
                      </a:r>
                      <a:endParaRPr lang="es-MX" sz="1200" dirty="0">
                        <a:solidFill>
                          <a:schemeClr val="tx1"/>
                        </a:solidFill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Total</a:t>
                      </a:r>
                      <a:endParaRPr lang="es-MX" sz="1200" dirty="0">
                        <a:solidFill>
                          <a:schemeClr val="tx1"/>
                        </a:solidFill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Arial Unicode MS"/>
                          <a:cs typeface="Arial Unicode MS"/>
                        </a:rPr>
                        <a:t>7,870</a:t>
                      </a:r>
                      <a:endParaRPr lang="es-MX" sz="1200" dirty="0">
                        <a:solidFill>
                          <a:schemeClr val="tx1"/>
                        </a:solidFill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529" name="13 Rectángulo"/>
          <p:cNvSpPr>
            <a:spLocks noChangeArrowheads="1"/>
          </p:cNvSpPr>
          <p:nvPr/>
        </p:nvSpPr>
        <p:spPr bwMode="auto">
          <a:xfrm>
            <a:off x="179388" y="836613"/>
            <a:ext cx="77057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  <a:defRPr/>
            </a:pPr>
            <a:r>
              <a:rPr lang="es-MX" b="1" dirty="0">
                <a:latin typeface="+mn-lt"/>
                <a:cs typeface="+mn-cs"/>
              </a:rPr>
              <a:t>Indicadores cualitativos 2011 para cursos de posgrados y capacitación del INSP. </a:t>
            </a:r>
            <a:endParaRPr lang="es-MX" dirty="0">
              <a:latin typeface="+mn-lt"/>
              <a:cs typeface="+mn-cs"/>
            </a:endParaRPr>
          </a:p>
        </p:txBody>
      </p:sp>
      <p:pic>
        <p:nvPicPr>
          <p:cNvPr id="7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8 Rectángulo"/>
          <p:cNvSpPr>
            <a:spLocks noChangeArrowheads="1"/>
          </p:cNvSpPr>
          <p:nvPr/>
        </p:nvSpPr>
        <p:spPr bwMode="auto">
          <a:xfrm>
            <a:off x="323850" y="1196975"/>
            <a:ext cx="65516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es-ES" b="1" dirty="0" smtClean="0">
                <a:latin typeface="Calibri" pitchFamily="34" charset="0"/>
              </a:rPr>
              <a:t>II.</a:t>
            </a:r>
            <a:r>
              <a:rPr lang="es-ES" b="1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s-ES" b="1" dirty="0">
                <a:latin typeface="Calibri" pitchFamily="34" charset="0"/>
              </a:rPr>
              <a:t>Número de alumnos graduados por Programa Académico:</a:t>
            </a:r>
            <a:endParaRPr lang="es-MX" dirty="0">
              <a:latin typeface="Calibri" pitchFamily="34" charset="0"/>
            </a:endParaRPr>
          </a:p>
        </p:txBody>
      </p:sp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1475656" y="2060572"/>
          <a:ext cx="5256584" cy="2448547"/>
        </p:xfrm>
        <a:graphic>
          <a:graphicData uri="http://schemas.openxmlformats.org/drawingml/2006/table">
            <a:tbl>
              <a:tblPr/>
              <a:tblGrid>
                <a:gridCol w="2794341"/>
                <a:gridCol w="2462243"/>
              </a:tblGrid>
              <a:tr h="465919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600" b="1" dirty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	Programa </a:t>
                      </a:r>
                      <a:r>
                        <a:rPr lang="es-MX" sz="1600" b="1" dirty="0" smtClean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Académico</a:t>
                      </a:r>
                      <a:endParaRPr lang="es-MX" sz="16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495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6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Maestría en Salud Pública</a:t>
                      </a:r>
                      <a:endParaRPr lang="es-MX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6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60</a:t>
                      </a:r>
                      <a:endParaRPr lang="es-MX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95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6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Maestría en Ciencias</a:t>
                      </a:r>
                      <a:endParaRPr lang="es-MX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6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35</a:t>
                      </a:r>
                      <a:endParaRPr lang="es-MX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95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6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Doctorado en Ciencias</a:t>
                      </a:r>
                      <a:endParaRPr lang="es-MX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6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5</a:t>
                      </a:r>
                      <a:endParaRPr lang="es-MX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95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6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Total </a:t>
                      </a:r>
                      <a:endParaRPr lang="es-MX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6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100</a:t>
                      </a:r>
                      <a:endParaRPr lang="es-MX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15 CuadroTexto"/>
          <p:cNvSpPr txBox="1"/>
          <p:nvPr/>
        </p:nvSpPr>
        <p:spPr>
          <a:xfrm>
            <a:off x="216024" y="-41612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Enseñanza de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Posgrado 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5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216024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Enseñanza de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Posgrado 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2532" name="9 Rectángulo"/>
          <p:cNvSpPr>
            <a:spLocks noChangeArrowheads="1"/>
          </p:cNvSpPr>
          <p:nvPr/>
        </p:nvSpPr>
        <p:spPr bwMode="auto">
          <a:xfrm>
            <a:off x="395288" y="981075"/>
            <a:ext cx="655320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es-ES" b="1" dirty="0" smtClean="0"/>
              <a:t>III. </a:t>
            </a:r>
            <a:r>
              <a:rPr lang="es-ES" b="1" dirty="0" smtClean="0">
                <a:latin typeface="Calibri" pitchFamily="34" charset="0"/>
              </a:rPr>
              <a:t>Programas </a:t>
            </a:r>
            <a:r>
              <a:rPr lang="es-ES" b="1" dirty="0">
                <a:latin typeface="Calibri" pitchFamily="34" charset="0"/>
              </a:rPr>
              <a:t>certificados en CONACYT y CEPH</a:t>
            </a:r>
          </a:p>
          <a:p>
            <a:endParaRPr lang="es-ES" b="1" dirty="0">
              <a:latin typeface="Calibri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es-ES" b="1" dirty="0">
                <a:latin typeface="Calibri" pitchFamily="34" charset="0"/>
              </a:rPr>
              <a:t>Unidades para </a:t>
            </a:r>
            <a:r>
              <a:rPr lang="es-ES" b="1" dirty="0" smtClean="0">
                <a:latin typeface="Calibri" pitchFamily="34" charset="0"/>
              </a:rPr>
              <a:t>Certificación </a:t>
            </a:r>
            <a:r>
              <a:rPr lang="es-ES" b="1" dirty="0">
                <a:latin typeface="Calibri" pitchFamily="34" charset="0"/>
              </a:rPr>
              <a:t>por </a:t>
            </a:r>
            <a:r>
              <a:rPr lang="es-ES" b="1" dirty="0" err="1" smtClean="0">
                <a:latin typeface="Calibri" pitchFamily="34" charset="0"/>
              </a:rPr>
              <a:t>tropEd</a:t>
            </a:r>
            <a:endParaRPr lang="es-ES" b="1" dirty="0">
              <a:latin typeface="Calibri" pitchFamily="34" charset="0"/>
            </a:endParaRPr>
          </a:p>
        </p:txBody>
      </p:sp>
      <p:graphicFrame>
        <p:nvGraphicFramePr>
          <p:cNvPr id="11" name="10 Tabla"/>
          <p:cNvGraphicFramePr>
            <a:graphicFrameLocks noGrp="1"/>
          </p:cNvGraphicFramePr>
          <p:nvPr/>
        </p:nvGraphicFramePr>
        <p:xfrm>
          <a:off x="1258888" y="3284538"/>
          <a:ext cx="5905400" cy="1268460"/>
        </p:xfrm>
        <a:graphic>
          <a:graphicData uri="http://schemas.openxmlformats.org/drawingml/2006/table">
            <a:tbl>
              <a:tblPr/>
              <a:tblGrid>
                <a:gridCol w="2120496"/>
                <a:gridCol w="1264624"/>
                <a:gridCol w="1152128"/>
                <a:gridCol w="1368152"/>
              </a:tblGrid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Programa Académico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Cuernavaca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 err="1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Tlalpan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Tapachula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</a:tr>
              <a:tr h="3422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 err="1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Profesionalizantes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3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90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Maestrías en Ciencias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12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90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Doctorado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5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11 Tabla"/>
          <p:cNvGraphicFramePr>
            <a:graphicFrameLocks noGrp="1"/>
          </p:cNvGraphicFramePr>
          <p:nvPr/>
        </p:nvGraphicFramePr>
        <p:xfrm>
          <a:off x="1258888" y="4868863"/>
          <a:ext cx="2953072" cy="1029765"/>
        </p:xfrm>
        <a:graphic>
          <a:graphicData uri="http://schemas.openxmlformats.org/drawingml/2006/table">
            <a:tbl>
              <a:tblPr/>
              <a:tblGrid>
                <a:gridCol w="1476536"/>
                <a:gridCol w="1476536"/>
              </a:tblGrid>
              <a:tr h="33094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chemeClr val="bg1"/>
                          </a:solidFill>
                          <a:latin typeface="Arial Narrow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Arial Narrow"/>
                          <a:ea typeface="Arial Unicode MS"/>
                          <a:cs typeface="Arial Unicode MS"/>
                        </a:rPr>
                        <a:t>Educación Continua</a:t>
                      </a:r>
                      <a:endParaRPr lang="es-MX" sz="12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3025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3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Cursos Presenciales</a:t>
                      </a:r>
                      <a:endParaRPr lang="es-MX" sz="13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3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36</a:t>
                      </a:r>
                      <a:endParaRPr lang="es-MX" sz="13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25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3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Programa de Verano</a:t>
                      </a:r>
                      <a:endParaRPr lang="es-MX" sz="13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3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40</a:t>
                      </a:r>
                      <a:endParaRPr lang="es-MX" sz="13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12 Tabla"/>
          <p:cNvGraphicFramePr>
            <a:graphicFrameLocks noGrp="1"/>
          </p:cNvGraphicFramePr>
          <p:nvPr/>
        </p:nvGraphicFramePr>
        <p:xfrm>
          <a:off x="4572000" y="4868863"/>
          <a:ext cx="2664420" cy="1080417"/>
        </p:xfrm>
        <a:graphic>
          <a:graphicData uri="http://schemas.openxmlformats.org/drawingml/2006/table">
            <a:tbl>
              <a:tblPr/>
              <a:tblGrid>
                <a:gridCol w="1653936"/>
                <a:gridCol w="1010484"/>
              </a:tblGrid>
              <a:tr h="190838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rgbClr val="FFFFFF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s-MX" sz="1200" b="1" dirty="0">
                          <a:solidFill>
                            <a:srgbClr val="FFFFFF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Otras modalidades</a:t>
                      </a:r>
                      <a:endParaRPr lang="es-MX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3726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Educación virtual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30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69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Videoconferencias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17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13 Tabla"/>
          <p:cNvGraphicFramePr>
            <a:graphicFrameLocks noGrp="1"/>
          </p:cNvGraphicFramePr>
          <p:nvPr/>
        </p:nvGraphicFramePr>
        <p:xfrm>
          <a:off x="1763713" y="1989138"/>
          <a:ext cx="4267200" cy="548303"/>
        </p:xfrm>
        <a:graphic>
          <a:graphicData uri="http://schemas.openxmlformats.org/drawingml/2006/table">
            <a:tbl>
              <a:tblPr/>
              <a:tblGrid>
                <a:gridCol w="4020600"/>
                <a:gridCol w="246600"/>
              </a:tblGrid>
              <a:tr h="54830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Arial Narrow"/>
                          <a:ea typeface="Arial Unicode MS"/>
                          <a:cs typeface="Arial Unicode MS"/>
                        </a:rPr>
                        <a:t>Unidades enviadas para revisión y dictamen de Posgrado</a:t>
                      </a:r>
                      <a:endParaRPr lang="es-MX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HN" sz="1200" dirty="0">
                          <a:solidFill>
                            <a:schemeClr val="tx1"/>
                          </a:solidFill>
                          <a:latin typeface="Arial Narrow"/>
                          <a:ea typeface="Arial Unicode MS"/>
                          <a:cs typeface="Arial Unicode MS"/>
                        </a:rPr>
                        <a:t>9</a:t>
                      </a:r>
                      <a:endParaRPr lang="es-MX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2594" name="14 Rectángulo"/>
          <p:cNvSpPr>
            <a:spLocks noChangeArrowheads="1"/>
          </p:cNvSpPr>
          <p:nvPr/>
        </p:nvSpPr>
        <p:spPr bwMode="auto">
          <a:xfrm>
            <a:off x="468313" y="2636838"/>
            <a:ext cx="65516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pt-BR" b="1" dirty="0">
                <a:latin typeface="Calibri" pitchFamily="34" charset="0"/>
              </a:rPr>
              <a:t>Número de programas </a:t>
            </a:r>
            <a:r>
              <a:rPr lang="es-MX" b="1" dirty="0">
                <a:latin typeface="Calibri" pitchFamily="34" charset="0"/>
              </a:rPr>
              <a:t>académicos</a:t>
            </a:r>
            <a:r>
              <a:rPr lang="pt-BR" b="1" dirty="0">
                <a:latin typeface="Calibri" pitchFamily="34" charset="0"/>
              </a:rPr>
              <a:t> o cursos ofertados</a:t>
            </a:r>
            <a:r>
              <a:rPr lang="pt-BR" b="1" dirty="0"/>
              <a:t>:</a:t>
            </a:r>
            <a:endParaRPr lang="es-ES" b="1" dirty="0"/>
          </a:p>
        </p:txBody>
      </p:sp>
      <p:pic>
        <p:nvPicPr>
          <p:cNvPr id="10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uadroTexto"/>
          <p:cNvSpPr txBox="1"/>
          <p:nvPr/>
        </p:nvSpPr>
        <p:spPr>
          <a:xfrm>
            <a:off x="288032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Enseñanza de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Posgrado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3556" name="14 Rectángulo"/>
          <p:cNvSpPr>
            <a:spLocks noChangeArrowheads="1"/>
          </p:cNvSpPr>
          <p:nvPr/>
        </p:nvSpPr>
        <p:spPr bwMode="auto">
          <a:xfrm>
            <a:off x="250825" y="981075"/>
            <a:ext cx="84248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pt-BR" b="1" dirty="0">
                <a:latin typeface="Calibri" pitchFamily="34" charset="0"/>
              </a:rPr>
              <a:t>Número </a:t>
            </a:r>
            <a:r>
              <a:rPr lang="es-ES" b="1" dirty="0">
                <a:latin typeface="Calibri" pitchFamily="34" charset="0"/>
              </a:rPr>
              <a:t>total de Profesores Titulares, Adjuntos e Invitados:</a:t>
            </a:r>
            <a:endParaRPr lang="es-MX" dirty="0">
              <a:latin typeface="Calibri" pitchFamily="34" charset="0"/>
            </a:endParaRPr>
          </a:p>
        </p:txBody>
      </p:sp>
      <p:graphicFrame>
        <p:nvGraphicFramePr>
          <p:cNvPr id="16" name="15 Tabla"/>
          <p:cNvGraphicFramePr>
            <a:graphicFrameLocks noGrp="1"/>
          </p:cNvGraphicFramePr>
          <p:nvPr/>
        </p:nvGraphicFramePr>
        <p:xfrm>
          <a:off x="1547813" y="1844675"/>
          <a:ext cx="6048523" cy="3168501"/>
        </p:xfrm>
        <a:graphic>
          <a:graphicData uri="http://schemas.openxmlformats.org/drawingml/2006/table">
            <a:tbl>
              <a:tblPr/>
              <a:tblGrid>
                <a:gridCol w="2655415"/>
                <a:gridCol w="649789"/>
                <a:gridCol w="722925"/>
                <a:gridCol w="622363"/>
                <a:gridCol w="1398031"/>
              </a:tblGrid>
              <a:tr h="331072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rgbClr val="FFFFFF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s-MX" sz="1200" b="1" dirty="0">
                          <a:solidFill>
                            <a:srgbClr val="FFFFFF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	Programa Académico:</a:t>
                      </a:r>
                      <a:endParaRPr lang="es-MX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3399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Tit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Adj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Inv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Total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7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 err="1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Profesionalizantes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70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64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90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224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99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Maestrías en Ciencias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95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80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65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240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Doctorado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40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20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18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78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332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Cursos presenciales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45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45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55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Educación virtual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80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80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66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Videoconferencias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17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17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66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Programa de verano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40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20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60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66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MX" sz="1200" b="1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Total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387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184</a:t>
                      </a:r>
                      <a:endParaRPr lang="es-MX" sz="120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173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1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744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0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  Enseñanza </a:t>
            </a: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de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Posgrado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539750" y="1628774"/>
          <a:ext cx="3528194" cy="1584201"/>
        </p:xfrm>
        <a:graphic>
          <a:graphicData uri="http://schemas.openxmlformats.org/drawingml/2006/table">
            <a:tbl>
              <a:tblPr/>
              <a:tblGrid>
                <a:gridCol w="2603469"/>
                <a:gridCol w="924725"/>
              </a:tblGrid>
              <a:tr h="643330"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b="1" baseline="0" dirty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s-MX" sz="1200" b="1" baseline="0" dirty="0" smtClean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     </a:t>
                      </a:r>
                      <a:r>
                        <a:rPr lang="es-MX" sz="1200" b="1" dirty="0" smtClean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Número </a:t>
                      </a: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de Programas rediseñados</a:t>
                      </a:r>
                      <a:r>
                        <a:rPr lang="es-MX" sz="1200" b="1" dirty="0">
                          <a:latin typeface="+mn-lt"/>
                          <a:ea typeface="Arial Unicode MS"/>
                          <a:cs typeface="Arial Unicode MS"/>
                        </a:rPr>
                        <a:t>:</a:t>
                      </a:r>
                      <a:endParaRPr lang="es-MX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48651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 err="1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Profesionalizantes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</a:t>
                      </a:r>
                      <a:endParaRPr lang="es-MX" sz="1200" b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543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Maestrías en Ciencias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b="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1</a:t>
                      </a:r>
                      <a:endParaRPr lang="es-MX" sz="1200" b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10 Tabla"/>
          <p:cNvGraphicFramePr>
            <a:graphicFrameLocks noGrp="1"/>
          </p:cNvGraphicFramePr>
          <p:nvPr/>
        </p:nvGraphicFramePr>
        <p:xfrm>
          <a:off x="4500563" y="2708274"/>
          <a:ext cx="3815853" cy="1584821"/>
        </p:xfrm>
        <a:graphic>
          <a:graphicData uri="http://schemas.openxmlformats.org/drawingml/2006/table">
            <a:tbl>
              <a:tblPr/>
              <a:tblGrid>
                <a:gridCol w="2540512"/>
                <a:gridCol w="1275341"/>
              </a:tblGrid>
              <a:tr h="754176"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chemeClr val="bg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Número de profesores capacitados en el Diplomado en Formación Docente:</a:t>
                      </a:r>
                      <a:endParaRPr lang="es-MX" sz="1200" dirty="0">
                        <a:solidFill>
                          <a:schemeClr val="bg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8306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Programa Académico (por curso ofrecido)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j-lt"/>
                          <a:ea typeface="Arial Unicode MS"/>
                          <a:cs typeface="Arial Unicode MS"/>
                        </a:rPr>
                        <a:t>60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11 Tabla"/>
          <p:cNvGraphicFramePr>
            <a:graphicFrameLocks noGrp="1"/>
          </p:cNvGraphicFramePr>
          <p:nvPr/>
        </p:nvGraphicFramePr>
        <p:xfrm>
          <a:off x="539750" y="3860800"/>
          <a:ext cx="3744218" cy="1440408"/>
        </p:xfrm>
        <a:graphic>
          <a:graphicData uri="http://schemas.openxmlformats.org/drawingml/2006/table">
            <a:tbl>
              <a:tblPr/>
              <a:tblGrid>
                <a:gridCol w="2286939"/>
                <a:gridCol w="1457279"/>
              </a:tblGrid>
              <a:tr h="645776"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b="1" dirty="0" smtClean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Número de Unidades diseñadas o rediseñadas en </a:t>
                      </a:r>
                      <a:r>
                        <a:rPr lang="es-MX" sz="1200" b="1" dirty="0" err="1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Blackboard</a:t>
                      </a:r>
                      <a:r>
                        <a:rPr lang="es-MX" sz="1200" b="1" dirty="0">
                          <a:solidFill>
                            <a:schemeClr val="bg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: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6268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 err="1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Profesionalizantes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40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925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Maestrías en Ciencias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50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268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Doctorado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1200" dirty="0">
                          <a:solidFill>
                            <a:schemeClr val="tx1"/>
                          </a:solidFill>
                          <a:latin typeface="+mn-lt"/>
                          <a:ea typeface="Arial Unicode MS"/>
                          <a:cs typeface="Arial Unicode MS"/>
                        </a:rPr>
                        <a:t>20</a:t>
                      </a:r>
                      <a:endParaRPr lang="es-MX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24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4619" name="12 Rectángulo"/>
          <p:cNvSpPr>
            <a:spLocks noChangeArrowheads="1"/>
          </p:cNvSpPr>
          <p:nvPr/>
        </p:nvSpPr>
        <p:spPr bwMode="auto">
          <a:xfrm>
            <a:off x="250825" y="981075"/>
            <a:ext cx="84248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s-MX" dirty="0">
                <a:latin typeface="Calibri" pitchFamily="34" charset="0"/>
              </a:rPr>
              <a:t> </a:t>
            </a:r>
            <a:r>
              <a:rPr lang="es-MX" b="1" dirty="0">
                <a:latin typeface="Calibri" pitchFamily="34" charset="0"/>
              </a:rPr>
              <a:t>Otros</a:t>
            </a:r>
            <a:r>
              <a:rPr lang="es-MX" dirty="0">
                <a:latin typeface="Calibri" pitchFamily="34" charset="0"/>
              </a:rPr>
              <a:t>. </a:t>
            </a:r>
          </a:p>
        </p:txBody>
      </p:sp>
      <p:pic>
        <p:nvPicPr>
          <p:cNvPr id="8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1"/>
          <p:cNvSpPr>
            <a:spLocks noChangeArrowheads="1"/>
          </p:cNvSpPr>
          <p:nvPr/>
        </p:nvSpPr>
        <p:spPr bwMode="auto">
          <a:xfrm>
            <a:off x="179512" y="908720"/>
            <a:ext cx="24495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/>
            <a:r>
              <a:rPr lang="es-MX" sz="1400" b="1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  </a:t>
            </a:r>
            <a:r>
              <a:rPr lang="es-MX" b="1" dirty="0" smtClean="0">
                <a:cs typeface="Times New Roman" pitchFamily="18" charset="0"/>
              </a:rPr>
              <a:t>Programa </a:t>
            </a:r>
            <a:r>
              <a:rPr lang="es-MX" b="1" dirty="0">
                <a:cs typeface="Times New Roman" pitchFamily="18" charset="0"/>
              </a:rPr>
              <a:t>Académico</a:t>
            </a:r>
            <a:r>
              <a:rPr lang="es-MX" sz="1500" b="1" dirty="0">
                <a:latin typeface="Arial Narrow" pitchFamily="34" charset="0"/>
                <a:cs typeface="Times New Roman" pitchFamily="18" charset="0"/>
              </a:rPr>
              <a:t>. </a:t>
            </a:r>
            <a:endParaRPr lang="es-MX" sz="1500" dirty="0"/>
          </a:p>
        </p:txBody>
      </p:sp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251520" y="1484784"/>
            <a:ext cx="8353425" cy="398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7200" algn="l"/>
              </a:tabLst>
              <a:defRPr/>
            </a:pPr>
            <a:endParaRPr lang="es-ES_tradnl" sz="1500" dirty="0">
              <a:latin typeface="+mn-lt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r>
              <a:rPr lang="es-MX" sz="1500" dirty="0" smtClean="0">
                <a:latin typeface="+mn-lt"/>
                <a:cs typeface="Times New Roman" pitchFamily="18" charset="0"/>
              </a:rPr>
              <a:t> </a:t>
            </a:r>
            <a:r>
              <a:rPr lang="es-MX" sz="1600" dirty="0">
                <a:cs typeface="Times New Roman" pitchFamily="18" charset="0"/>
              </a:rPr>
              <a:t>F</a:t>
            </a:r>
            <a:r>
              <a:rPr lang="es-MX" sz="1600" dirty="0" smtClean="0">
                <a:latin typeface="+mn-lt"/>
                <a:cs typeface="Times New Roman" pitchFamily="18" charset="0"/>
              </a:rPr>
              <a:t>ortalecer </a:t>
            </a:r>
            <a:r>
              <a:rPr lang="es-MX" sz="1600" dirty="0">
                <a:latin typeface="+mn-lt"/>
                <a:cs typeface="Times New Roman" pitchFamily="18" charset="0"/>
              </a:rPr>
              <a:t>la </a:t>
            </a:r>
            <a:r>
              <a:rPr lang="es-MX" sz="1600" dirty="0" smtClean="0">
                <a:latin typeface="+mn-lt"/>
                <a:cs typeface="Times New Roman" pitchFamily="18" charset="0"/>
              </a:rPr>
              <a:t>titulación</a:t>
            </a:r>
            <a:r>
              <a:rPr lang="es-MX" sz="1600" dirty="0" smtClean="0">
                <a:cs typeface="Times New Roman" pitchFamily="18" charset="0"/>
              </a:rPr>
              <a:t>.</a:t>
            </a:r>
            <a:endParaRPr lang="es-MX" sz="1600" dirty="0" smtClean="0">
              <a:latin typeface="+mn-lt"/>
              <a:cs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endParaRPr lang="es-ES_tradnl" sz="1600" dirty="0">
              <a:latin typeface="+mn-lt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r>
              <a:rPr lang="es-MX" sz="1600" dirty="0">
                <a:latin typeface="+mn-lt"/>
                <a:cs typeface="Times New Roman" pitchFamily="18" charset="0"/>
              </a:rPr>
              <a:t>Se fortalecerá el programa institucional de tutorías (PIT). </a:t>
            </a:r>
            <a:endParaRPr lang="es-MX" sz="1600" dirty="0" smtClean="0">
              <a:latin typeface="+mn-lt"/>
              <a:cs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endParaRPr lang="es-ES_tradnl" sz="1600" dirty="0">
              <a:latin typeface="+mn-lt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r>
              <a:rPr lang="es-MX" sz="1600" dirty="0" smtClean="0">
                <a:cs typeface="Times New Roman" pitchFamily="18" charset="0"/>
              </a:rPr>
              <a:t>I</a:t>
            </a:r>
            <a:r>
              <a:rPr lang="es-MX" sz="1600" dirty="0" smtClean="0">
                <a:latin typeface="+mn-lt"/>
                <a:cs typeface="Times New Roman" pitchFamily="18" charset="0"/>
              </a:rPr>
              <a:t>mplementar </a:t>
            </a:r>
            <a:r>
              <a:rPr lang="es-MX" sz="1600" dirty="0">
                <a:latin typeface="+mn-lt"/>
                <a:cs typeface="Times New Roman" pitchFamily="18" charset="0"/>
              </a:rPr>
              <a:t>un </a:t>
            </a:r>
            <a:r>
              <a:rPr lang="es-MX" sz="1600" dirty="0" smtClean="0">
                <a:latin typeface="+mn-lt"/>
                <a:cs typeface="Times New Roman" pitchFamily="18" charset="0"/>
              </a:rPr>
              <a:t>programa </a:t>
            </a:r>
            <a:r>
              <a:rPr lang="es-MX" sz="1600" dirty="0">
                <a:latin typeface="+mn-lt"/>
                <a:cs typeface="Times New Roman" pitchFamily="18" charset="0"/>
              </a:rPr>
              <a:t>de evaluación de competencias de los egresados del INSP. </a:t>
            </a:r>
            <a:endParaRPr lang="es-MX" sz="1600" dirty="0" smtClean="0">
              <a:latin typeface="+mn-lt"/>
              <a:cs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7200" algn="l"/>
              </a:tabLst>
              <a:defRPr/>
            </a:pPr>
            <a:endParaRPr lang="es-MX" sz="1600" dirty="0" smtClean="0">
              <a:latin typeface="+mn-lt"/>
              <a:cs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r>
              <a:rPr lang="es-MX" sz="1600" dirty="0" smtClean="0">
                <a:latin typeface="+mn-lt"/>
                <a:cs typeface="Times New Roman" pitchFamily="18" charset="0"/>
              </a:rPr>
              <a:t>Programa </a:t>
            </a:r>
            <a:r>
              <a:rPr lang="es-MX" sz="1600" dirty="0">
                <a:latin typeface="+mn-lt"/>
                <a:cs typeface="Times New Roman" pitchFamily="18" charset="0"/>
              </a:rPr>
              <a:t>de inglés </a:t>
            </a:r>
            <a:r>
              <a:rPr lang="es-MX" sz="1600" dirty="0" smtClean="0">
                <a:cs typeface="Times New Roman" pitchFamily="18" charset="0"/>
              </a:rPr>
              <a:t>que </a:t>
            </a:r>
            <a:r>
              <a:rPr lang="es-MX" sz="1600" dirty="0" smtClean="0">
                <a:latin typeface="+mn-lt"/>
                <a:cs typeface="Times New Roman" pitchFamily="18" charset="0"/>
              </a:rPr>
              <a:t>fortalezca su </a:t>
            </a:r>
            <a:r>
              <a:rPr lang="es-MX" sz="1600" dirty="0" smtClean="0">
                <a:cs typeface="Times New Roman" pitchFamily="18" charset="0"/>
              </a:rPr>
              <a:t> </a:t>
            </a:r>
            <a:r>
              <a:rPr lang="es-MX" sz="1600" dirty="0" smtClean="0">
                <a:latin typeface="+mn-lt"/>
                <a:cs typeface="Times New Roman" pitchFamily="18" charset="0"/>
              </a:rPr>
              <a:t>nivel </a:t>
            </a:r>
            <a:r>
              <a:rPr lang="es-MX" sz="1600" dirty="0">
                <a:latin typeface="+mn-lt"/>
                <a:cs typeface="Times New Roman" pitchFamily="18" charset="0"/>
              </a:rPr>
              <a:t>de conocimientos del </a:t>
            </a:r>
            <a:r>
              <a:rPr lang="es-MX" sz="1600" dirty="0" smtClean="0">
                <a:latin typeface="+mn-lt"/>
                <a:cs typeface="Times New Roman" pitchFamily="18" charset="0"/>
              </a:rPr>
              <a:t>idioma</a:t>
            </a:r>
            <a:r>
              <a:rPr lang="es-MX" sz="1600" dirty="0" smtClean="0">
                <a:cs typeface="Times New Roman" pitchFamily="18" charset="0"/>
              </a:rPr>
              <a:t>.</a:t>
            </a:r>
            <a:endParaRPr lang="es-MX" sz="1600" dirty="0" smtClean="0">
              <a:latin typeface="+mn-lt"/>
              <a:cs typeface="Times New Roman" pitchFamily="18" charset="0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_tradnl" sz="1600" dirty="0" smtClean="0">
              <a:solidFill>
                <a:schemeClr val="bg1"/>
              </a:solidFill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600" dirty="0" smtClean="0">
                <a:cs typeface="Times New Roman" pitchFamily="18" charset="0"/>
              </a:rPr>
              <a:t>Consolidación de la matrícula.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_tradnl" sz="1600" dirty="0" smtClean="0"/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600" dirty="0" smtClean="0">
                <a:cs typeface="Times New Roman" pitchFamily="18" charset="0"/>
              </a:rPr>
              <a:t>Seguimiento a los alumnos egresados.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sz="1600" dirty="0" smtClean="0">
              <a:cs typeface="Times New Roman" pitchFamily="18" charset="0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600" dirty="0" smtClean="0">
                <a:cs typeface="Times New Roman" pitchFamily="18" charset="0"/>
              </a:rPr>
              <a:t>Se desarrollará un programa para conocer la opinión de los empleadores de nuestros egresados.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endParaRPr lang="es-MX" sz="1500" dirty="0">
              <a:latin typeface="+mn-lt"/>
              <a:cs typeface="Times New Roman" pitchFamily="18" charset="0"/>
            </a:endParaRPr>
          </a:p>
          <a:p>
            <a:pPr algn="just" eaLnBrk="0" hangingPunct="0">
              <a:tabLst>
                <a:tab pos="457200" algn="l"/>
              </a:tabLst>
              <a:defRPr/>
            </a:pPr>
            <a:endParaRPr lang="es-ES_tradnl" sz="1500" dirty="0">
              <a:latin typeface="+mn-lt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44016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Enseñanza  de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Posgrado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5" name="Picture 2" descr="C:\Users\ctellez\Pictures\INSP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51520" y="1585392"/>
            <a:ext cx="6121400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defRPr/>
            </a:pPr>
            <a:endParaRPr lang="es-MX" sz="1500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500" dirty="0" smtClean="0">
                <a:cs typeface="Times New Roman" pitchFamily="18" charset="0"/>
              </a:rPr>
              <a:t>El INSP participará activamente en comités académicos internacionales.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sz="1500" dirty="0" smtClean="0">
              <a:latin typeface="+mn-lt"/>
              <a:cs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ES" sz="1500" dirty="0" smtClean="0">
                <a:latin typeface="+mn-lt"/>
                <a:cs typeface="Times New Roman" pitchFamily="18" charset="0"/>
              </a:rPr>
              <a:t>Se busca ser una institución  receptora y emisora  de académicos de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ES" sz="1500" dirty="0" smtClean="0">
                <a:cs typeface="Times New Roman" pitchFamily="18" charset="0"/>
              </a:rPr>
              <a:t>    </a:t>
            </a:r>
            <a:r>
              <a:rPr lang="es-ES" sz="1500" dirty="0" smtClean="0">
                <a:latin typeface="+mn-lt"/>
                <a:cs typeface="Times New Roman" pitchFamily="18" charset="0"/>
              </a:rPr>
              <a:t>Instituciones Europeas  de salud pública para desarrollar estancias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ES" sz="1500" dirty="0" smtClean="0">
                <a:cs typeface="Times New Roman" pitchFamily="18" charset="0"/>
              </a:rPr>
              <a:t>    </a:t>
            </a:r>
            <a:r>
              <a:rPr lang="es-ES" sz="1500" dirty="0" smtClean="0">
                <a:latin typeface="+mn-lt"/>
                <a:cs typeface="Times New Roman" pitchFamily="18" charset="0"/>
              </a:rPr>
              <a:t>académicas.</a:t>
            </a:r>
            <a:endParaRPr lang="es-ES_tradnl" sz="1500" dirty="0">
              <a:latin typeface="+mn-lt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_tradnl" sz="1500" dirty="0">
              <a:latin typeface="+mn-lt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500" dirty="0">
                <a:latin typeface="+mn-lt"/>
                <a:cs typeface="Times New Roman" pitchFamily="18" charset="0"/>
              </a:rPr>
              <a:t>Intercambio Académico. A través de la colaboración con las diversas </a:t>
            </a:r>
            <a:endParaRPr lang="es-MX" sz="1500" dirty="0" smtClean="0">
              <a:latin typeface="+mn-lt"/>
              <a:cs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sz="1500" dirty="0" smtClean="0">
                <a:cs typeface="Times New Roman" pitchFamily="18" charset="0"/>
              </a:rPr>
              <a:t>    </a:t>
            </a:r>
            <a:r>
              <a:rPr lang="es-MX" sz="1500" dirty="0" smtClean="0">
                <a:latin typeface="+mn-lt"/>
                <a:cs typeface="Times New Roman" pitchFamily="18" charset="0"/>
              </a:rPr>
              <a:t>instituciones </a:t>
            </a:r>
            <a:r>
              <a:rPr lang="es-MX" sz="1500" dirty="0">
                <a:latin typeface="+mn-lt"/>
                <a:cs typeface="Times New Roman" pitchFamily="18" charset="0"/>
              </a:rPr>
              <a:t>con las que el INSP mantiene Convenios </a:t>
            </a:r>
            <a:r>
              <a:rPr lang="es-MX" sz="1500" dirty="0" smtClean="0">
                <a:latin typeface="+mn-lt"/>
                <a:cs typeface="Times New Roman" pitchFamily="18" charset="0"/>
              </a:rPr>
              <a:t>de </a:t>
            </a:r>
            <a:r>
              <a:rPr lang="es-MX" sz="1500" dirty="0" smtClean="0">
                <a:cs typeface="Times New Roman" pitchFamily="18" charset="0"/>
              </a:rPr>
              <a:t>c</a:t>
            </a:r>
            <a:r>
              <a:rPr lang="es-MX" sz="1500" dirty="0" smtClean="0">
                <a:latin typeface="+mn-lt"/>
                <a:cs typeface="Times New Roman" pitchFamily="18" charset="0"/>
              </a:rPr>
              <a:t>olaboración</a:t>
            </a:r>
            <a:r>
              <a:rPr lang="es-MX" sz="1500" dirty="0" smtClean="0">
                <a:cs typeface="Times New Roman" pitchFamily="18" charset="0"/>
              </a:rPr>
              <a:t>.</a:t>
            </a:r>
            <a:r>
              <a:rPr lang="es-MX" sz="1500" dirty="0" smtClean="0">
                <a:latin typeface="+mn-lt"/>
                <a:cs typeface="Times New Roman" pitchFamily="18" charset="0"/>
              </a:rPr>
              <a:t> </a:t>
            </a:r>
            <a:endParaRPr lang="es-ES_tradnl" sz="1500" dirty="0">
              <a:latin typeface="+mn-lt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_tradnl" sz="1500" dirty="0">
              <a:latin typeface="+mn-lt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500" dirty="0">
                <a:latin typeface="+mn-lt"/>
                <a:cs typeface="Times New Roman" pitchFamily="18" charset="0"/>
              </a:rPr>
              <a:t>Una meta muy importante para el 2011 es lograr la re-acreditación del </a:t>
            </a:r>
            <a:r>
              <a:rPr lang="es-MX" sz="1500" dirty="0" smtClean="0">
                <a:latin typeface="+mn-lt"/>
                <a:cs typeface="Times New Roman" pitchFamily="18" charset="0"/>
              </a:rPr>
              <a:t>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sz="1500" dirty="0" smtClean="0">
                <a:cs typeface="Times New Roman" pitchFamily="18" charset="0"/>
              </a:rPr>
              <a:t>     </a:t>
            </a:r>
            <a:r>
              <a:rPr lang="es-MX" sz="1500" dirty="0" smtClean="0">
                <a:latin typeface="+mn-lt"/>
                <a:cs typeface="Times New Roman" pitchFamily="18" charset="0"/>
              </a:rPr>
              <a:t>INSP </a:t>
            </a:r>
            <a:r>
              <a:rPr lang="es-MX" sz="1500" dirty="0">
                <a:latin typeface="+mn-lt"/>
                <a:cs typeface="Times New Roman" pitchFamily="18" charset="0"/>
              </a:rPr>
              <a:t>ante el CEPH.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_tradnl" sz="1500" dirty="0">
              <a:latin typeface="+mn-lt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500" dirty="0">
                <a:latin typeface="+mn-lt"/>
                <a:cs typeface="Times New Roman" pitchFamily="18" charset="0"/>
              </a:rPr>
              <a:t>Se vigilará y monitoreará cercanamente los indicadores para </a:t>
            </a:r>
            <a:r>
              <a:rPr lang="es-MX" sz="1500" dirty="0" smtClean="0">
                <a:latin typeface="+mn-lt"/>
                <a:cs typeface="Times New Roman" pitchFamily="18" charset="0"/>
              </a:rPr>
              <a:t>mantener 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sz="1500" dirty="0" smtClean="0">
                <a:cs typeface="Times New Roman" pitchFamily="18" charset="0"/>
              </a:rPr>
              <a:t>   </a:t>
            </a:r>
            <a:r>
              <a:rPr lang="es-MX" sz="1500" dirty="0" smtClean="0">
                <a:latin typeface="+mn-lt"/>
                <a:cs typeface="Times New Roman" pitchFamily="18" charset="0"/>
              </a:rPr>
              <a:t>acreditación </a:t>
            </a:r>
            <a:r>
              <a:rPr lang="es-MX" sz="1500" dirty="0" err="1" smtClean="0">
                <a:latin typeface="+mn-lt"/>
                <a:cs typeface="Times New Roman" pitchFamily="18" charset="0"/>
              </a:rPr>
              <a:t>CONACyT</a:t>
            </a:r>
            <a:r>
              <a:rPr lang="es-MX" sz="1500" dirty="0" smtClean="0">
                <a:latin typeface="+mn-lt"/>
                <a:cs typeface="Times New Roman" pitchFamily="18" charset="0"/>
              </a:rPr>
              <a:t>.</a:t>
            </a:r>
            <a:endParaRPr lang="es-MX" sz="1500" dirty="0">
              <a:latin typeface="+mn-lt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44016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Enseñanza de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Posgrado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3072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556792"/>
            <a:ext cx="21526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564904"/>
            <a:ext cx="19145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5086697"/>
            <a:ext cx="2160587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35712" y="4941168"/>
            <a:ext cx="10525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ctellez\Pictures\INSP.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07504" y="781834"/>
            <a:ext cx="75961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/>
            <a:r>
              <a:rPr lang="es-MX" b="1" dirty="0" smtClean="0">
                <a:cs typeface="Times New Roman" pitchFamily="18" charset="0"/>
              </a:rPr>
              <a:t>Liderazgo </a:t>
            </a:r>
            <a:r>
              <a:rPr lang="es-MX" b="1" dirty="0">
                <a:cs typeface="Times New Roman" pitchFamily="18" charset="0"/>
              </a:rPr>
              <a:t>académico del INSP con los órganos académicos nacionales e internacionales en salud pública: Hacía </a:t>
            </a:r>
            <a:r>
              <a:rPr lang="es-MX" b="1" dirty="0" smtClean="0">
                <a:cs typeface="Times New Roman" pitchFamily="18" charset="0"/>
              </a:rPr>
              <a:t>la internacionalización </a:t>
            </a:r>
            <a:r>
              <a:rPr lang="es-MX" b="1" dirty="0">
                <a:cs typeface="Times New Roman" pitchFamily="18" charset="0"/>
              </a:rPr>
              <a:t>del </a:t>
            </a:r>
            <a:r>
              <a:rPr lang="es-MX" b="1" dirty="0" err="1">
                <a:cs typeface="Times New Roman" pitchFamily="18" charset="0"/>
              </a:rPr>
              <a:t>curriculum</a:t>
            </a:r>
            <a:r>
              <a:rPr lang="es-MX" b="1" dirty="0">
                <a:cs typeface="Times New Roman" pitchFamily="18" charset="0"/>
              </a:rPr>
              <a:t>.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>
            <a:spLocks noChangeArrowheads="1"/>
          </p:cNvSpPr>
          <p:nvPr/>
        </p:nvSpPr>
        <p:spPr bwMode="auto">
          <a:xfrm>
            <a:off x="179512" y="1160934"/>
            <a:ext cx="87137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tabLst>
                <a:tab pos="-914400" algn="l"/>
                <a:tab pos="-45720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s-MX" sz="1500" dirty="0">
                <a:latin typeface="Calibri" pitchFamily="34" charset="0"/>
                <a:cs typeface="Times New Roman" pitchFamily="18" charset="0"/>
              </a:rPr>
              <a:t>Este programa ha contemplado para el 2011:</a:t>
            </a: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2699792" y="1750308"/>
            <a:ext cx="6192688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r>
              <a:rPr lang="es-MX" dirty="0">
                <a:solidFill>
                  <a:schemeClr val="bg1"/>
                </a:solidFill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es-MX" sz="1700" dirty="0">
                <a:latin typeface="+mn-lt"/>
                <a:ea typeface="Times New Roman" pitchFamily="18" charset="0"/>
                <a:cs typeface="Arial" pitchFamily="34" charset="0"/>
              </a:rPr>
              <a:t>Diseñar un nuevo instrumento para la evaluación de los cursos y </a:t>
            </a:r>
            <a:r>
              <a:rPr lang="es-MX" sz="1700" dirty="0" smtClean="0">
                <a:latin typeface="+mn-lt"/>
                <a:ea typeface="Times New Roman" pitchFamily="18" charset="0"/>
                <a:cs typeface="Arial" pitchFamily="34" charset="0"/>
              </a:rPr>
              <a:t>   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7200" algn="l"/>
              </a:tabLst>
              <a:defRPr/>
            </a:pPr>
            <a:r>
              <a:rPr lang="es-MX" sz="1700" dirty="0" smtClean="0">
                <a:solidFill>
                  <a:schemeClr val="bg1"/>
                </a:solidFill>
                <a:ea typeface="Times New Roman" pitchFamily="18" charset="0"/>
                <a:cs typeface="Arial" pitchFamily="34" charset="0"/>
              </a:rPr>
              <a:t>      </a:t>
            </a:r>
            <a:r>
              <a:rPr lang="es-MX" sz="1700" dirty="0" smtClean="0">
                <a:latin typeface="+mn-lt"/>
                <a:ea typeface="Times New Roman" pitchFamily="18" charset="0"/>
                <a:cs typeface="Arial" pitchFamily="34" charset="0"/>
              </a:rPr>
              <a:t>diplomados </a:t>
            </a:r>
            <a:r>
              <a:rPr lang="es-MX" sz="1700" dirty="0">
                <a:latin typeface="+mn-lt"/>
                <a:ea typeface="Times New Roman" pitchFamily="18" charset="0"/>
                <a:cs typeface="Arial" pitchFamily="34" charset="0"/>
              </a:rPr>
              <a:t>del </a:t>
            </a:r>
            <a:r>
              <a:rPr lang="es-MX" sz="1700" dirty="0" smtClean="0">
                <a:ea typeface="Times New Roman" pitchFamily="18" charset="0"/>
                <a:cs typeface="Arial" pitchFamily="34" charset="0"/>
              </a:rPr>
              <a:t>P</a:t>
            </a:r>
            <a:r>
              <a:rPr lang="es-MX" sz="1700" dirty="0" smtClean="0">
                <a:latin typeface="+mn-lt"/>
                <a:ea typeface="Times New Roman" pitchFamily="18" charset="0"/>
                <a:cs typeface="Arial" pitchFamily="34" charset="0"/>
              </a:rPr>
              <a:t>rograma  Educación Continua.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7200" algn="l"/>
              </a:tabLst>
              <a:defRPr/>
            </a:pPr>
            <a:endParaRPr lang="es-MX" sz="1700" dirty="0">
              <a:latin typeface="+mn-lt"/>
              <a:cs typeface="+mn-cs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r>
              <a:rPr lang="es-MX" sz="1700" dirty="0">
                <a:latin typeface="+mn-lt"/>
                <a:ea typeface="Times New Roman" pitchFamily="18" charset="0"/>
                <a:cs typeface="Arial" pitchFamily="34" charset="0"/>
              </a:rPr>
              <a:t> Apoyar la capacitación y actualización del personal en servicio en </a:t>
            </a:r>
            <a:r>
              <a:rPr lang="es-MX" sz="1700" dirty="0" smtClean="0">
                <a:latin typeface="+mn-lt"/>
                <a:ea typeface="Times New Roman" pitchFamily="18" charset="0"/>
                <a:cs typeface="Arial" pitchFamily="34" charset="0"/>
              </a:rPr>
              <a:t>  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7200" algn="l"/>
              </a:tabLst>
              <a:defRPr/>
            </a:pPr>
            <a:r>
              <a:rPr lang="es-MX" sz="1700" dirty="0" smtClean="0">
                <a:ea typeface="Times New Roman" pitchFamily="18" charset="0"/>
                <a:cs typeface="Arial" pitchFamily="34" charset="0"/>
              </a:rPr>
              <a:t>     </a:t>
            </a:r>
            <a:r>
              <a:rPr lang="es-MX" sz="1700" dirty="0" smtClean="0">
                <a:latin typeface="+mn-lt"/>
                <a:ea typeface="Times New Roman" pitchFamily="18" charset="0"/>
                <a:cs typeface="Arial" pitchFamily="34" charset="0"/>
              </a:rPr>
              <a:t>temas prioritarios.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7200" algn="l"/>
              </a:tabLst>
              <a:defRPr/>
            </a:pPr>
            <a:endParaRPr lang="es-MX" sz="1700" dirty="0">
              <a:latin typeface="+mn-lt"/>
              <a:cs typeface="+mn-cs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r>
              <a:rPr lang="es-MX" sz="1700" dirty="0">
                <a:latin typeface="+mn-lt"/>
                <a:ea typeface="Times New Roman" pitchFamily="18" charset="0"/>
                <a:cs typeface="Arial" pitchFamily="34" charset="0"/>
              </a:rPr>
              <a:t> Ampliar la cartera de </a:t>
            </a:r>
            <a:r>
              <a:rPr lang="es-MX" sz="1700" dirty="0" smtClean="0">
                <a:latin typeface="+mn-lt"/>
                <a:ea typeface="Times New Roman" pitchFamily="18" charset="0"/>
                <a:cs typeface="Arial" pitchFamily="34" charset="0"/>
              </a:rPr>
              <a:t>clientes.</a:t>
            </a:r>
            <a:endParaRPr lang="es-MX" sz="1700" dirty="0" smtClean="0"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endParaRPr lang="es-MX" sz="1700" dirty="0" smtClean="0">
              <a:latin typeface="+mn-lt"/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r>
              <a:rPr lang="es-MX" sz="1700" dirty="0" smtClean="0">
                <a:ea typeface="Times New Roman" pitchFamily="18" charset="0"/>
              </a:rPr>
              <a:t> Dentro de la innovación educativa del programa de educación  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7200" algn="l"/>
              </a:tabLst>
              <a:defRPr/>
            </a:pPr>
            <a:r>
              <a:rPr lang="es-MX" sz="1700" dirty="0" smtClean="0">
                <a:ea typeface="Times New Roman" pitchFamily="18" charset="0"/>
              </a:rPr>
              <a:t>    continua se trabajará en dos vertientes claves: la innovación  y la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7200" algn="l"/>
              </a:tabLst>
              <a:defRPr/>
            </a:pPr>
            <a:r>
              <a:rPr lang="es-MX" sz="1700" dirty="0" smtClean="0">
                <a:ea typeface="Times New Roman" pitchFamily="18" charset="0"/>
              </a:rPr>
              <a:t>    calidad de los productos virtuales.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7200" algn="l"/>
              </a:tabLst>
              <a:defRPr/>
            </a:pPr>
            <a:endParaRPr lang="es-MX" sz="1700" dirty="0" smtClean="0">
              <a:ea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7200" algn="l"/>
              </a:tabLst>
              <a:defRPr/>
            </a:pPr>
            <a:r>
              <a:rPr lang="es-MX" sz="1700" dirty="0" smtClean="0">
                <a:ea typeface="Times New Roman" pitchFamily="18" charset="0"/>
              </a:rPr>
              <a:t> Programa Anual de Videoconferencias.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7200" algn="l"/>
              </a:tabLst>
              <a:defRPr/>
            </a:pPr>
            <a:endParaRPr lang="es-MX" sz="2000" dirty="0">
              <a:latin typeface="Arial" pitchFamily="34" charset="0"/>
              <a:cs typeface="+mn-cs"/>
            </a:endParaRPr>
          </a:p>
        </p:txBody>
      </p:sp>
      <p:sp>
        <p:nvSpPr>
          <p:cNvPr id="31749" name="Rectangle 12"/>
          <p:cNvSpPr>
            <a:spLocks noChangeArrowheads="1"/>
          </p:cNvSpPr>
          <p:nvPr/>
        </p:nvSpPr>
        <p:spPr bwMode="auto">
          <a:xfrm>
            <a:off x="138204" y="764704"/>
            <a:ext cx="33823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s-MX" sz="16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es-MX" b="1" dirty="0" smtClean="0">
                <a:cs typeface="Times New Roman" pitchFamily="18" charset="0"/>
              </a:rPr>
              <a:t>Programa </a:t>
            </a:r>
            <a:r>
              <a:rPr lang="es-MX" b="1" dirty="0">
                <a:cs typeface="Times New Roman" pitchFamily="18" charset="0"/>
              </a:rPr>
              <a:t>de Educación Continua</a:t>
            </a:r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0" y="-41612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   Enseñanza </a:t>
            </a: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de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Posgrado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6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E:\189-clases en biblioteca con el decano de la institució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708920"/>
            <a:ext cx="2437883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1"/>
          <p:cNvSpPr>
            <a:spLocks noChangeArrowheads="1"/>
          </p:cNvSpPr>
          <p:nvPr/>
        </p:nvSpPr>
        <p:spPr bwMode="auto">
          <a:xfrm>
            <a:off x="179512" y="836712"/>
            <a:ext cx="652588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es-MX" sz="15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      </a:t>
            </a:r>
            <a:r>
              <a:rPr lang="es-MX" b="1" dirty="0">
                <a:cs typeface="Times New Roman" pitchFamily="18" charset="0"/>
              </a:rPr>
              <a:t>Reingeniería y automatización de procesos y servicios de la SAC</a:t>
            </a:r>
            <a:r>
              <a:rPr lang="es-MX" sz="15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.</a:t>
            </a:r>
            <a:endParaRPr lang="es-MX" sz="15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1748" name="Rectangle 2"/>
          <p:cNvSpPr>
            <a:spLocks noChangeArrowheads="1"/>
          </p:cNvSpPr>
          <p:nvPr/>
        </p:nvSpPr>
        <p:spPr bwMode="auto">
          <a:xfrm>
            <a:off x="251520" y="1584662"/>
            <a:ext cx="5832648" cy="244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228600" algn="l"/>
                <a:tab pos="269875" algn="l"/>
              </a:tabLst>
              <a:defRPr/>
            </a:pPr>
            <a:r>
              <a:rPr lang="es-MX" sz="1700" dirty="0">
                <a:cs typeface="Times New Roman" pitchFamily="18" charset="0"/>
              </a:rPr>
              <a:t>Una de las prioridades para éste 2011 </a:t>
            </a:r>
            <a:r>
              <a:rPr lang="es-MX" sz="1700" dirty="0" smtClean="0">
                <a:cs typeface="Times New Roman" pitchFamily="18" charset="0"/>
              </a:rPr>
              <a:t>será </a:t>
            </a:r>
            <a:r>
              <a:rPr lang="es-MX" sz="1700" dirty="0">
                <a:cs typeface="Times New Roman" pitchFamily="18" charset="0"/>
              </a:rPr>
              <a:t>la automatización </a:t>
            </a:r>
            <a:r>
              <a:rPr lang="es-MX" sz="1700" dirty="0" smtClean="0">
                <a:cs typeface="Times New Roman" pitchFamily="18" charset="0"/>
              </a:rPr>
              <a:t> 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228600" algn="l"/>
                <a:tab pos="269875" algn="l"/>
              </a:tabLst>
              <a:defRPr/>
            </a:pPr>
            <a:r>
              <a:rPr lang="es-MX" sz="1700" dirty="0" smtClean="0">
                <a:cs typeface="Times New Roman" pitchFamily="18" charset="0"/>
              </a:rPr>
              <a:t>    de  la operación </a:t>
            </a:r>
            <a:r>
              <a:rPr lang="es-MX" sz="1700" dirty="0">
                <a:cs typeface="Times New Roman" pitchFamily="18" charset="0"/>
              </a:rPr>
              <a:t>de los programas </a:t>
            </a:r>
            <a:r>
              <a:rPr lang="es-MX" sz="1700" dirty="0" smtClean="0">
                <a:cs typeface="Times New Roman" pitchFamily="18" charset="0"/>
              </a:rPr>
              <a:t>académicos.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228600" algn="l"/>
                <a:tab pos="269875" algn="l"/>
              </a:tabLst>
              <a:defRPr/>
            </a:pPr>
            <a:endParaRPr lang="es-ES_tradnl" sz="1700" dirty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228600" algn="l"/>
                <a:tab pos="269875" algn="l"/>
              </a:tabLst>
              <a:defRPr/>
            </a:pPr>
            <a:r>
              <a:rPr lang="es-MX" sz="1700" dirty="0">
                <a:cs typeface="Times New Roman" pitchFamily="18" charset="0"/>
              </a:rPr>
              <a:t>Sistematización de los procesos administrativos. </a:t>
            </a:r>
            <a:endParaRPr lang="es-MX" sz="1700" dirty="0" smtClean="0">
              <a:cs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228600" algn="l"/>
                <a:tab pos="269875" algn="l"/>
              </a:tabLst>
              <a:defRPr/>
            </a:pPr>
            <a:endParaRPr lang="es-ES_tradnl" sz="1700" dirty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228600" algn="l"/>
                <a:tab pos="269875" algn="l"/>
              </a:tabLst>
              <a:defRPr/>
            </a:pPr>
            <a:r>
              <a:rPr lang="es-MX" sz="1700" dirty="0">
                <a:cs typeface="Times New Roman" pitchFamily="18" charset="0"/>
              </a:rPr>
              <a:t>Consolidación del INSP Virtual 2.0 como espacio web por </a:t>
            </a:r>
            <a:r>
              <a:rPr lang="es-MX" sz="1700" dirty="0" smtClean="0">
                <a:cs typeface="Times New Roman" pitchFamily="18" charset="0"/>
              </a:rPr>
              <a:t> 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228600" algn="l"/>
                <a:tab pos="269875" algn="l"/>
              </a:tabLst>
              <a:defRPr/>
            </a:pPr>
            <a:r>
              <a:rPr lang="es-MX" sz="1700" dirty="0" smtClean="0">
                <a:cs typeface="Times New Roman" pitchFamily="18" charset="0"/>
              </a:rPr>
              <a:t>    excelencia </a:t>
            </a:r>
            <a:r>
              <a:rPr lang="es-MX" sz="1700" dirty="0">
                <a:cs typeface="Times New Roman" pitchFamily="18" charset="0"/>
              </a:rPr>
              <a:t>de </a:t>
            </a:r>
            <a:r>
              <a:rPr lang="es-MX" sz="1700" dirty="0" smtClean="0">
                <a:cs typeface="Times New Roman" pitchFamily="18" charset="0"/>
              </a:rPr>
              <a:t>la </a:t>
            </a:r>
            <a:r>
              <a:rPr lang="es-MX" sz="1700" dirty="0">
                <a:cs typeface="Times New Roman" pitchFamily="18" charset="0"/>
              </a:rPr>
              <a:t>SAC. </a:t>
            </a:r>
            <a:endParaRPr lang="es-MX" sz="1700" dirty="0" smtClean="0">
              <a:cs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228600" algn="l"/>
                <a:tab pos="269875" algn="l"/>
              </a:tabLst>
              <a:defRPr/>
            </a:pPr>
            <a:endParaRPr lang="es-ES_tradnl" sz="1700" dirty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228600" algn="l"/>
                <a:tab pos="269875" algn="l"/>
              </a:tabLst>
              <a:defRPr/>
            </a:pPr>
            <a:r>
              <a:rPr lang="es-MX" sz="1700" u="sng" dirty="0">
                <a:cs typeface="Times New Roman" pitchFamily="18" charset="0"/>
              </a:rPr>
              <a:t>Mantener actualizadas todas las secciones del Campus </a:t>
            </a:r>
            <a:r>
              <a:rPr lang="es-MX" sz="1700" u="sng" dirty="0" smtClean="0">
                <a:cs typeface="Times New Roman" pitchFamily="18" charset="0"/>
              </a:rPr>
              <a:t>Virtual.</a:t>
            </a:r>
            <a:endParaRPr lang="es-MX" sz="1700" dirty="0"/>
          </a:p>
        </p:txBody>
      </p:sp>
      <p:sp>
        <p:nvSpPr>
          <p:cNvPr id="9" name="8 CuadroTexto"/>
          <p:cNvSpPr txBox="1"/>
          <p:nvPr/>
        </p:nvSpPr>
        <p:spPr>
          <a:xfrm>
            <a:off x="216024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Enseñanza de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Posgrado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33798" name="Picture 12" descr="101215_progacade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3374" y="4221088"/>
            <a:ext cx="2521074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ctellez\Pictures\INSP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Título"/>
          <p:cNvSpPr txBox="1">
            <a:spLocks/>
          </p:cNvSpPr>
          <p:nvPr/>
        </p:nvSpPr>
        <p:spPr bwMode="auto">
          <a:xfrm>
            <a:off x="1042988" y="2276475"/>
            <a:ext cx="6881812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s-MX" sz="4800" b="1" dirty="0">
                <a:latin typeface="+mj-lt"/>
                <a:ea typeface="+mj-ea"/>
                <a:cs typeface="+mj-cs"/>
              </a:rPr>
              <a:t>VINCULACIÓN Y SERVICIO </a:t>
            </a:r>
          </a:p>
        </p:txBody>
      </p:sp>
      <p:pic>
        <p:nvPicPr>
          <p:cNvPr id="3" name="Picture 2" descr="C:\Users\ctellez\Pictures\INSP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52536" y="-41612"/>
            <a:ext cx="6191672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Vinculación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179512" y="1616745"/>
            <a:ext cx="8136904" cy="370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700" dirty="0"/>
              <a:t>Desarrollo de tres encuestas nacionales y/o </a:t>
            </a:r>
            <a:r>
              <a:rPr lang="es-MX" sz="1700" dirty="0" smtClean="0"/>
              <a:t>regionales.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endParaRPr lang="es-MX" sz="1700" dirty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700" dirty="0"/>
              <a:t>Participación en la evaluación de tres programas a gran </a:t>
            </a:r>
            <a:r>
              <a:rPr lang="es-MX" sz="1700" dirty="0" smtClean="0"/>
              <a:t>escala.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endParaRPr lang="es-MX" sz="1700" dirty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700" dirty="0"/>
              <a:t>Promover un acuerdo de cooperación con la Red de Monitoreo y Evaluación de </a:t>
            </a:r>
            <a:r>
              <a:rPr lang="es-MX" sz="1700" dirty="0" smtClean="0"/>
              <a:t>América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sz="1700" dirty="0" smtClean="0"/>
              <a:t>    Latina y </a:t>
            </a:r>
            <a:r>
              <a:rPr lang="es-MX" sz="1700" dirty="0"/>
              <a:t>el </a:t>
            </a:r>
            <a:r>
              <a:rPr lang="es-MX" sz="1700" dirty="0" smtClean="0"/>
              <a:t>Caribe.</a:t>
            </a:r>
            <a:endParaRPr lang="es-MX" sz="1700" dirty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sz="1700" dirty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700" dirty="0"/>
              <a:t>Desarrollar y consolidar un programa de colaboración académica en universidades </a:t>
            </a:r>
            <a:r>
              <a:rPr lang="es-MX" sz="1700" dirty="0" smtClean="0"/>
              <a:t>de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sz="1700" dirty="0" smtClean="0"/>
              <a:t>    América Latina.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sz="1700" dirty="0" smtClean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700" dirty="0" smtClean="0"/>
              <a:t>Participación en el diseño e implementación de la ENSANUT 2011 – 2012.</a:t>
            </a:r>
          </a:p>
          <a:p>
            <a:pPr algn="just" eaLnBrk="0" hangingPunct="0">
              <a:buClr>
                <a:srgbClr val="A50021"/>
              </a:buClr>
              <a:defRPr/>
            </a:pPr>
            <a:endParaRPr lang="es-MX" sz="1600" dirty="0"/>
          </a:p>
          <a:p>
            <a:pPr algn="just" eaLnBrk="0" hangingPunct="0">
              <a:buClr>
                <a:srgbClr val="800000"/>
              </a:buClr>
              <a:buFont typeface="Wingdings" pitchFamily="2" charset="2"/>
              <a:buChar char="Ø"/>
              <a:defRPr/>
            </a:pPr>
            <a:endParaRPr lang="es-MX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 eaLnBrk="0" hangingPunct="0">
              <a:buClr>
                <a:srgbClr val="800000"/>
              </a:buClr>
              <a:defRPr/>
            </a:pPr>
            <a:endParaRPr lang="es-MX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5013176"/>
            <a:ext cx="5040312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07504" y="836712"/>
            <a:ext cx="31045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es-MX" sz="15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      </a:t>
            </a:r>
            <a:r>
              <a:rPr lang="es-MX" b="1" dirty="0" smtClean="0">
                <a:cs typeface="Times New Roman" pitchFamily="18" charset="0"/>
              </a:rPr>
              <a:t>Actividades a desarrollarse </a:t>
            </a:r>
            <a:r>
              <a:rPr lang="es-MX" sz="15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:</a:t>
            </a:r>
            <a:endParaRPr lang="es-MX" sz="15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35496" y="1168732"/>
            <a:ext cx="7273925" cy="4693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0" hangingPunct="0">
              <a:buFontTx/>
              <a:buBlip>
                <a:blip r:embed="rId2"/>
              </a:buBlip>
              <a:defRPr/>
            </a:pPr>
            <a:endParaRPr lang="es-MX" dirty="0">
              <a:latin typeface="+mn-lt"/>
              <a:ea typeface="Times New Roman" pitchFamily="18" charset="0"/>
              <a:cs typeface="Arial" pitchFamily="34" charset="0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700" dirty="0">
                <a:latin typeface="+mn-lt"/>
                <a:ea typeface="Times New Roman" pitchFamily="18" charset="0"/>
                <a:cs typeface="Arial" pitchFamily="34" charset="0"/>
              </a:rPr>
              <a:t>Intervención a nivel escolar y comunitario para prevenir el sobrepeso y </a:t>
            </a:r>
            <a:r>
              <a:rPr lang="es-MX" sz="17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sz="1700" dirty="0" smtClean="0">
                <a:ea typeface="Times New Roman" pitchFamily="18" charset="0"/>
                <a:cs typeface="Arial" pitchFamily="34" charset="0"/>
              </a:rPr>
              <a:t>    </a:t>
            </a:r>
            <a:r>
              <a:rPr lang="es-MX" sz="1700" dirty="0" smtClean="0">
                <a:latin typeface="+mn-lt"/>
                <a:ea typeface="Times New Roman" pitchFamily="18" charset="0"/>
                <a:cs typeface="Arial" pitchFamily="34" charset="0"/>
              </a:rPr>
              <a:t>obesidad </a:t>
            </a:r>
            <a:r>
              <a:rPr lang="es-MX" sz="1700" dirty="0" smtClean="0">
                <a:ea typeface="Times New Roman" pitchFamily="18" charset="0"/>
                <a:cs typeface="Arial" pitchFamily="34" charset="0"/>
              </a:rPr>
              <a:t>.</a:t>
            </a:r>
            <a:endParaRPr lang="es-MX" sz="1700" dirty="0">
              <a:latin typeface="+mn-lt"/>
              <a:cs typeface="Arial" pitchFamily="34" charset="0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sz="1700" dirty="0">
              <a:latin typeface="+mn-lt"/>
              <a:ea typeface="Times New Roman" pitchFamily="18" charset="0"/>
              <a:cs typeface="Arial" pitchFamily="34" charset="0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700" dirty="0">
                <a:latin typeface="+mn-lt"/>
                <a:ea typeface="Times New Roman" pitchFamily="18" charset="0"/>
                <a:cs typeface="Arial" pitchFamily="34" charset="0"/>
              </a:rPr>
              <a:t>Documentar la experiencia del INSP del desarrollo del Acuerdo Nacional </a:t>
            </a:r>
            <a:r>
              <a:rPr lang="es-MX" sz="17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es-MX" sz="1700" dirty="0" smtClean="0">
                <a:latin typeface="+mn-lt"/>
                <a:ea typeface="Times New Roman" pitchFamily="18" charset="0"/>
                <a:cs typeface="Arial" pitchFamily="34" charset="0"/>
              </a:rPr>
              <a:t>para 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sz="1700" dirty="0" smtClean="0">
                <a:ea typeface="Times New Roman" pitchFamily="18" charset="0"/>
                <a:cs typeface="Arial" pitchFamily="34" charset="0"/>
              </a:rPr>
              <a:t>    </a:t>
            </a:r>
            <a:r>
              <a:rPr lang="es-MX" sz="1700" dirty="0" smtClean="0">
                <a:latin typeface="+mn-lt"/>
                <a:ea typeface="Times New Roman" pitchFamily="18" charset="0"/>
                <a:cs typeface="Arial" pitchFamily="34" charset="0"/>
              </a:rPr>
              <a:t>la Salud </a:t>
            </a:r>
            <a:r>
              <a:rPr lang="es-MX" sz="1700" dirty="0">
                <a:latin typeface="+mn-lt"/>
                <a:ea typeface="Times New Roman" pitchFamily="18" charset="0"/>
                <a:cs typeface="Arial" pitchFamily="34" charset="0"/>
              </a:rPr>
              <a:t>Alimentaria y los Lineamientos de las Escuelas. 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defRPr/>
            </a:pPr>
            <a:endParaRPr lang="es-MX" sz="1700" dirty="0">
              <a:latin typeface="+mn-lt"/>
              <a:ea typeface="Times New Roman" pitchFamily="18" charset="0"/>
              <a:cs typeface="Arial" pitchFamily="34" charset="0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700" dirty="0">
                <a:latin typeface="+mn-lt"/>
              </a:rPr>
              <a:t>Consolidar los tres Centros Estatales para el Desarrollo de Sistemas </a:t>
            </a:r>
            <a:r>
              <a:rPr lang="es-MX" sz="1700" dirty="0" smtClean="0">
                <a:latin typeface="+mn-lt"/>
              </a:rPr>
              <a:t>de Salud  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sz="1700" dirty="0" smtClean="0"/>
              <a:t>    </a:t>
            </a:r>
            <a:r>
              <a:rPr lang="es-MX" sz="1700" dirty="0" smtClean="0">
                <a:latin typeface="+mn-lt"/>
              </a:rPr>
              <a:t>(CEDESS</a:t>
            </a:r>
            <a:r>
              <a:rPr lang="es-MX" sz="1700" dirty="0">
                <a:latin typeface="+mn-lt"/>
              </a:rPr>
              <a:t>) </a:t>
            </a:r>
            <a:r>
              <a:rPr lang="es-MX" sz="1700" dirty="0" smtClean="0">
                <a:latin typeface="+mn-lt"/>
              </a:rPr>
              <a:t>y </a:t>
            </a:r>
            <a:r>
              <a:rPr lang="es-MX" sz="1700" dirty="0">
                <a:latin typeface="+mn-lt"/>
              </a:rPr>
              <a:t>crear dos (2) </a:t>
            </a:r>
            <a:r>
              <a:rPr lang="es-MX" sz="1700" dirty="0" smtClean="0">
                <a:latin typeface="+mn-lt"/>
              </a:rPr>
              <a:t> </a:t>
            </a:r>
            <a:r>
              <a:rPr lang="es-MX" sz="1700" dirty="0" smtClean="0"/>
              <a:t> </a:t>
            </a:r>
            <a:r>
              <a:rPr lang="es-MX" sz="1700" dirty="0" smtClean="0">
                <a:latin typeface="+mn-lt"/>
              </a:rPr>
              <a:t>nuevos CEDESS.</a:t>
            </a:r>
            <a:endParaRPr lang="es-MX" sz="1700" dirty="0">
              <a:latin typeface="+mn-lt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sz="1700" dirty="0" smtClean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700" dirty="0" smtClean="0"/>
              <a:t>Fortalecer colaboraciones estratégicas en la enseñanza de la Salud Global.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sz="1700" dirty="0" smtClean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sz="1700" dirty="0" smtClean="0"/>
              <a:t>Establecer proyectos y acciones prioritarias para posicionar al INSP en la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sz="1700" dirty="0" smtClean="0"/>
              <a:t>    agenda de  Salud Global. </a:t>
            </a:r>
          </a:p>
          <a:p>
            <a:pPr eaLnBrk="0" hangingPunct="0">
              <a:defRPr/>
            </a:pPr>
            <a:endParaRPr lang="es-MX" dirty="0">
              <a:latin typeface="+mn-lt"/>
            </a:endParaRPr>
          </a:p>
          <a:p>
            <a:pPr eaLnBrk="0" hangingPunct="0">
              <a:buFontTx/>
              <a:buBlip>
                <a:blip r:embed="rId2"/>
              </a:buBlip>
              <a:defRPr/>
            </a:pPr>
            <a:endParaRPr lang="es-MX" dirty="0">
              <a:latin typeface="+mn-lt"/>
            </a:endParaRPr>
          </a:p>
          <a:p>
            <a:pPr eaLnBrk="0" hangingPunct="0">
              <a:buFontTx/>
              <a:buChar char="•"/>
              <a:defRPr/>
            </a:pPr>
            <a:endParaRPr lang="es-MX" sz="600" dirty="0"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endParaRPr lang="es-MX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08520" y="-27384"/>
            <a:ext cx="6191672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Vinculación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43013" name="Picture 2" descr="Logo del Centro Estatal de Desarrollo de Sistemas de Salu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3933056"/>
            <a:ext cx="14859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13" descr="Estudiantes con  obesida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1735460"/>
            <a:ext cx="1714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ctellez\Pictures\INSP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52536" y="-27384"/>
            <a:ext cx="6191672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Servicio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5060" name="Rectangle 1"/>
          <p:cNvSpPr>
            <a:spLocks noChangeArrowheads="1"/>
          </p:cNvSpPr>
          <p:nvPr/>
        </p:nvSpPr>
        <p:spPr bwMode="auto">
          <a:xfrm>
            <a:off x="323850" y="3140075"/>
            <a:ext cx="8604250" cy="153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FontTx/>
              <a:buChar char="•"/>
            </a:pPr>
            <a:endParaRPr lang="es-MX">
              <a:solidFill>
                <a:schemeClr val="bg1"/>
              </a:solidFill>
              <a:latin typeface="Arial Narrow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s-MX">
              <a:solidFill>
                <a:schemeClr val="bg1"/>
              </a:solidFill>
              <a:latin typeface="Arial Narrow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s-MX">
              <a:solidFill>
                <a:schemeClr val="bg1"/>
              </a:solidFill>
            </a:endParaRPr>
          </a:p>
          <a:p>
            <a:r>
              <a:rPr lang="es-MX" sz="800" b="1" i="1">
                <a:solidFill>
                  <a:schemeClr val="bg1"/>
                </a:solidFill>
              </a:rPr>
              <a:t> </a:t>
            </a:r>
            <a:endParaRPr lang="es-MX" sz="800">
              <a:solidFill>
                <a:schemeClr val="bg1"/>
              </a:solidFill>
            </a:endParaRPr>
          </a:p>
          <a:p>
            <a:r>
              <a:rPr lang="es-MX" sz="800" b="1" i="1"/>
              <a:t> </a:t>
            </a:r>
            <a:endParaRPr lang="es-MX" sz="800"/>
          </a:p>
          <a:p>
            <a:pPr eaLnBrk="0" hangingPunct="0">
              <a:buFontTx/>
              <a:buChar char="•"/>
            </a:pPr>
            <a:endParaRPr lang="es-MX" sz="600">
              <a:solidFill>
                <a:schemeClr val="bg1"/>
              </a:solidFill>
            </a:endParaRPr>
          </a:p>
          <a:p>
            <a:pPr eaLnBrk="0" hangingPunct="0"/>
            <a:endParaRPr lang="es-MX"/>
          </a:p>
        </p:txBody>
      </p:sp>
      <p:sp>
        <p:nvSpPr>
          <p:cNvPr id="63489" name="Rectangle 1"/>
          <p:cNvSpPr>
            <a:spLocks noChangeArrowheads="1"/>
          </p:cNvSpPr>
          <p:nvPr/>
        </p:nvSpPr>
        <p:spPr bwMode="auto">
          <a:xfrm>
            <a:off x="250825" y="1484784"/>
            <a:ext cx="8569325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>
                <a:latin typeface="+mn-lt"/>
                <a:ea typeface="Times New Roman" pitchFamily="18" charset="0"/>
                <a:cs typeface="Arial" pitchFamily="34" charset="0"/>
              </a:rPr>
              <a:t>Promover la integración de la Línea de Investigación en Sistemas de Información.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dirty="0">
              <a:latin typeface="+mn-lt"/>
              <a:ea typeface="Times New Roman" pitchFamily="18" charset="0"/>
              <a:cs typeface="Arial" pitchFamily="34" charset="0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>
                <a:latin typeface="+mn-lt"/>
                <a:ea typeface="Times New Roman" pitchFamily="18" charset="0"/>
                <a:cs typeface="Arial" pitchFamily="34" charset="0"/>
              </a:rPr>
              <a:t>Publicar y difundir el impacto de los servicios del </a:t>
            </a:r>
            <a:r>
              <a:rPr lang="es-MX" dirty="0" smtClean="0">
                <a:latin typeface="+mn-lt"/>
                <a:ea typeface="Times New Roman" pitchFamily="18" charset="0"/>
                <a:cs typeface="Arial" pitchFamily="34" charset="0"/>
              </a:rPr>
              <a:t>INSP.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dirty="0">
              <a:latin typeface="+mn-lt"/>
              <a:ea typeface="Times New Roman" pitchFamily="18" charset="0"/>
              <a:cs typeface="Arial" pitchFamily="34" charset="0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>
                <a:latin typeface="+mn-lt"/>
                <a:ea typeface="Times New Roman" pitchFamily="18" charset="0"/>
                <a:cs typeface="Arial" pitchFamily="34" charset="0"/>
              </a:rPr>
              <a:t>Promover un sistema para la entrega de información a clientes específicos. 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dirty="0">
              <a:latin typeface="+mn-lt"/>
              <a:ea typeface="Times New Roman" pitchFamily="18" charset="0"/>
              <a:cs typeface="Arial" pitchFamily="34" charset="0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>
                <a:latin typeface="+mn-lt"/>
                <a:ea typeface="Times New Roman" pitchFamily="18" charset="0"/>
                <a:cs typeface="Arial" pitchFamily="34" charset="0"/>
              </a:rPr>
              <a:t>Consolidar y reforzar el sistema integral de vigilancia epidemiológica y entomológica de </a:t>
            </a:r>
            <a:endParaRPr lang="es-MX" dirty="0" smtClean="0">
              <a:latin typeface="+mn-lt"/>
              <a:ea typeface="Times New Roman" pitchFamily="18" charset="0"/>
              <a:cs typeface="Arial" pitchFamily="34" charset="0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dirty="0" smtClean="0">
                <a:ea typeface="Times New Roman" pitchFamily="18" charset="0"/>
                <a:cs typeface="Arial" pitchFamily="34" charset="0"/>
              </a:rPr>
              <a:t>    </a:t>
            </a:r>
            <a:r>
              <a:rPr lang="es-MX" dirty="0" smtClean="0">
                <a:latin typeface="+mn-lt"/>
                <a:ea typeface="Times New Roman" pitchFamily="18" charset="0"/>
                <a:cs typeface="Arial" pitchFamily="34" charset="0"/>
              </a:rPr>
              <a:t>dengue. 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dirty="0">
              <a:latin typeface="+mn-lt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>
                <a:latin typeface="+mn-lt"/>
              </a:rPr>
              <a:t>Desarrollar seminarios dentro del Instituto Mesoamericano de Salud Pública (IMSP</a:t>
            </a:r>
            <a:r>
              <a:rPr lang="es-MX" dirty="0" smtClean="0">
                <a:latin typeface="+mn-lt"/>
              </a:rPr>
              <a:t>).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dirty="0">
              <a:latin typeface="+mn-lt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>
                <a:latin typeface="+mn-lt"/>
              </a:rPr>
              <a:t>Promover al INSP como principal asesor de políticas de prevención de cáncer de mama </a:t>
            </a:r>
            <a:r>
              <a:rPr lang="es-MX" dirty="0" smtClean="0">
                <a:latin typeface="+mn-lt"/>
              </a:rPr>
              <a:t>  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dirty="0" smtClean="0"/>
              <a:t>    </a:t>
            </a:r>
            <a:r>
              <a:rPr lang="es-MX" dirty="0" smtClean="0">
                <a:latin typeface="+mn-lt"/>
              </a:rPr>
              <a:t>y tabaquismo</a:t>
            </a:r>
            <a:r>
              <a:rPr lang="es-MX" dirty="0">
                <a:latin typeface="+mn-lt"/>
              </a:rPr>
              <a:t>. </a:t>
            </a:r>
          </a:p>
          <a:p>
            <a:pPr eaLnBrk="0" hangingPunct="0">
              <a:defRPr/>
            </a:pPr>
            <a:endParaRPr lang="es-MX" dirty="0">
              <a:solidFill>
                <a:schemeClr val="bg1"/>
              </a:solidFill>
              <a:latin typeface="+mn-lt"/>
            </a:endParaRPr>
          </a:p>
          <a:p>
            <a:pPr eaLnBrk="0" hangingPunct="0">
              <a:defRPr/>
            </a:pPr>
            <a:endParaRPr lang="es-MX" dirty="0">
              <a:solidFill>
                <a:schemeClr val="bg1"/>
              </a:solidFill>
              <a:latin typeface="+mn-lt"/>
              <a:cs typeface="Arial" pitchFamily="34" charset="0"/>
            </a:endParaRPr>
          </a:p>
        </p:txBody>
      </p:sp>
      <p:pic>
        <p:nvPicPr>
          <p:cNvPr id="5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07504" y="836712"/>
            <a:ext cx="31045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es-MX" sz="15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      </a:t>
            </a:r>
            <a:r>
              <a:rPr lang="es-MX" b="1" dirty="0" smtClean="0">
                <a:cs typeface="Times New Roman" pitchFamily="18" charset="0"/>
              </a:rPr>
              <a:t>Actividades a desarrollarse </a:t>
            </a:r>
            <a:r>
              <a:rPr lang="es-MX" sz="15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Times New Roman" pitchFamily="18" charset="0"/>
              </a:rPr>
              <a:t>.</a:t>
            </a:r>
            <a:endParaRPr lang="es-MX" sz="15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07504" y="1052736"/>
            <a:ext cx="878522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>
                <a:latin typeface="+mn-lt"/>
              </a:rPr>
              <a:t>Difundir modelos de prevención de la mala nutrición a través de la elaboración de una  </a:t>
            </a:r>
            <a:endParaRPr lang="es-MX" dirty="0" smtClean="0">
              <a:latin typeface="+mn-lt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dirty="0" smtClean="0"/>
              <a:t>    </a:t>
            </a:r>
            <a:r>
              <a:rPr lang="es-MX" dirty="0" smtClean="0">
                <a:latin typeface="+mn-lt"/>
              </a:rPr>
              <a:t>síntesis </a:t>
            </a:r>
            <a:r>
              <a:rPr lang="es-MX" dirty="0">
                <a:latin typeface="+mn-lt"/>
              </a:rPr>
              <a:t>ejecutiva entre socios estratégicos. 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dirty="0">
              <a:latin typeface="+mn-lt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>
                <a:latin typeface="+mn-lt"/>
              </a:rPr>
              <a:t>Impartir un diplomado sobre liderazgo dirigido a Líderes y Colíderes de las Líneas de </a:t>
            </a:r>
            <a:r>
              <a:rPr lang="es-MX" dirty="0" smtClean="0">
                <a:latin typeface="+mn-lt"/>
              </a:rPr>
              <a:t> 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dirty="0" smtClean="0"/>
              <a:t>    </a:t>
            </a:r>
            <a:r>
              <a:rPr lang="es-MX" dirty="0" smtClean="0">
                <a:latin typeface="+mn-lt"/>
              </a:rPr>
              <a:t>Investigación </a:t>
            </a:r>
            <a:r>
              <a:rPr lang="es-MX" dirty="0">
                <a:latin typeface="+mn-lt"/>
              </a:rPr>
              <a:t>por Misión (LIM) del INSP. </a:t>
            </a: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dirty="0">
              <a:latin typeface="+mn-lt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>
                <a:latin typeface="+mn-lt"/>
              </a:rPr>
              <a:t>Promover el servicio comunitario en enfermedades infecciosas prioritarias a través de </a:t>
            </a:r>
            <a:endParaRPr lang="es-MX" dirty="0" smtClean="0">
              <a:latin typeface="+mn-lt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dirty="0" smtClean="0"/>
              <a:t>    </a:t>
            </a:r>
            <a:r>
              <a:rPr lang="es-MX" dirty="0" smtClean="0">
                <a:latin typeface="+mn-lt"/>
              </a:rPr>
              <a:t>trabajo </a:t>
            </a:r>
            <a:r>
              <a:rPr lang="es-MX" dirty="0">
                <a:latin typeface="+mn-lt"/>
              </a:rPr>
              <a:t>colaborativo con instituciones académicas, pública y privadas, para la promoción </a:t>
            </a:r>
            <a:endParaRPr lang="es-MX" dirty="0" smtClean="0">
              <a:latin typeface="+mn-lt"/>
            </a:endParaRPr>
          </a:p>
          <a:p>
            <a:pPr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dirty="0" smtClean="0"/>
              <a:t>    </a:t>
            </a:r>
            <a:r>
              <a:rPr lang="es-MX" dirty="0" smtClean="0">
                <a:latin typeface="+mn-lt"/>
              </a:rPr>
              <a:t>de </a:t>
            </a:r>
            <a:r>
              <a:rPr lang="es-MX" dirty="0">
                <a:latin typeface="+mn-lt"/>
              </a:rPr>
              <a:t>la salud en las poblaciones necesitadas. (CISEI)</a:t>
            </a:r>
          </a:p>
          <a:p>
            <a:pPr eaLnBrk="0" hangingPunct="0">
              <a:defRPr/>
            </a:pPr>
            <a:endParaRPr lang="es-MX" dirty="0">
              <a:latin typeface="+mn-lt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24544" y="-27384"/>
            <a:ext cx="6191672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Servicio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4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" name="Picture 1" descr="E:\194-curso institucional a empleados del ins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2288" y="4437112"/>
            <a:ext cx="2981148" cy="1563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555875" y="1377552"/>
            <a:ext cx="5976938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</a:pPr>
            <a:r>
              <a:rPr lang="es-MX" dirty="0">
                <a:latin typeface="Calibri" pitchFamily="34" charset="0"/>
              </a:rPr>
              <a:t>Integrar el cálculo de la nómina de todo el personal en el </a:t>
            </a:r>
          </a:p>
          <a:p>
            <a:pPr algn="just">
              <a:buClr>
                <a:schemeClr val="accent5">
                  <a:lumMod val="75000"/>
                </a:schemeClr>
              </a:buClr>
            </a:pPr>
            <a:r>
              <a:rPr lang="es-MX" dirty="0">
                <a:latin typeface="Calibri" pitchFamily="34" charset="0"/>
              </a:rPr>
              <a:t> </a:t>
            </a:r>
            <a:r>
              <a:rPr lang="es-MX" dirty="0" smtClean="0">
                <a:latin typeface="Calibri" pitchFamily="34" charset="0"/>
              </a:rPr>
              <a:t>   sistema </a:t>
            </a:r>
            <a:r>
              <a:rPr lang="es-MX" dirty="0">
                <a:latin typeface="Calibri" pitchFamily="34" charset="0"/>
              </a:rPr>
              <a:t>Navision. </a:t>
            </a:r>
          </a:p>
          <a:p>
            <a:pPr algn="just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</a:pPr>
            <a:endParaRPr lang="es-MX" dirty="0">
              <a:latin typeface="Calibri" pitchFamily="34" charset="0"/>
            </a:endParaRPr>
          </a:p>
          <a:p>
            <a:pPr algn="just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</a:pPr>
            <a:r>
              <a:rPr lang="es-ES" dirty="0">
                <a:latin typeface="Calibri" pitchFamily="34" charset="0"/>
              </a:rPr>
              <a:t>Incorporar</a:t>
            </a:r>
            <a:r>
              <a:rPr lang="es-MX" dirty="0">
                <a:latin typeface="Calibri" pitchFamily="34" charset="0"/>
              </a:rPr>
              <a:t> los procesos administrativos que aún están en </a:t>
            </a:r>
          </a:p>
          <a:p>
            <a:pPr algn="just">
              <a:buClr>
                <a:schemeClr val="accent5">
                  <a:lumMod val="75000"/>
                </a:schemeClr>
              </a:buClr>
            </a:pPr>
            <a:r>
              <a:rPr lang="es-MX" dirty="0">
                <a:latin typeface="Calibri" pitchFamily="34" charset="0"/>
              </a:rPr>
              <a:t> </a:t>
            </a:r>
            <a:r>
              <a:rPr lang="es-MX" dirty="0" smtClean="0">
                <a:latin typeface="Calibri" pitchFamily="34" charset="0"/>
              </a:rPr>
              <a:t>  proceso </a:t>
            </a:r>
            <a:r>
              <a:rPr lang="es-MX" dirty="0">
                <a:latin typeface="Calibri" pitchFamily="34" charset="0"/>
              </a:rPr>
              <a:t>de ser sistematizados a través de Navision en su   </a:t>
            </a:r>
          </a:p>
          <a:p>
            <a:pPr algn="just">
              <a:buClr>
                <a:schemeClr val="accent5">
                  <a:lumMod val="75000"/>
                </a:schemeClr>
              </a:buClr>
            </a:pPr>
            <a:r>
              <a:rPr lang="es-MX" dirty="0">
                <a:latin typeface="Calibri" pitchFamily="34" charset="0"/>
              </a:rPr>
              <a:t> </a:t>
            </a:r>
            <a:r>
              <a:rPr lang="es-MX" dirty="0" smtClean="0">
                <a:latin typeface="Calibri" pitchFamily="34" charset="0"/>
              </a:rPr>
              <a:t>  versión </a:t>
            </a:r>
            <a:r>
              <a:rPr lang="es-MX" dirty="0">
                <a:latin typeface="Calibri" pitchFamily="34" charset="0"/>
              </a:rPr>
              <a:t>5.0, para </a:t>
            </a:r>
            <a:r>
              <a:rPr lang="es-MX" dirty="0" err="1">
                <a:latin typeface="Calibri" pitchFamily="34" charset="0"/>
              </a:rPr>
              <a:t>eficientar</a:t>
            </a:r>
            <a:r>
              <a:rPr lang="es-MX" dirty="0">
                <a:latin typeface="Calibri" pitchFamily="34" charset="0"/>
              </a:rPr>
              <a:t> en tiempo y forma el manejo de    </a:t>
            </a:r>
          </a:p>
          <a:p>
            <a:pPr algn="just">
              <a:buClr>
                <a:schemeClr val="accent5">
                  <a:lumMod val="75000"/>
                </a:schemeClr>
              </a:buClr>
            </a:pPr>
            <a:r>
              <a:rPr lang="es-MX" dirty="0">
                <a:latin typeface="Calibri" pitchFamily="34" charset="0"/>
              </a:rPr>
              <a:t> </a:t>
            </a:r>
            <a:r>
              <a:rPr lang="es-MX" dirty="0" smtClean="0">
                <a:latin typeface="Calibri" pitchFamily="34" charset="0"/>
              </a:rPr>
              <a:t>  los </a:t>
            </a:r>
            <a:r>
              <a:rPr lang="es-MX" dirty="0">
                <a:latin typeface="Calibri" pitchFamily="34" charset="0"/>
              </a:rPr>
              <a:t>recursos federales, propios y de terceros.</a:t>
            </a:r>
          </a:p>
          <a:p>
            <a:pPr algn="just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</a:pPr>
            <a:endParaRPr lang="es-MX" dirty="0">
              <a:latin typeface="Calibri" pitchFamily="34" charset="0"/>
            </a:endParaRPr>
          </a:p>
          <a:p>
            <a:pPr algn="just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</a:pPr>
            <a:r>
              <a:rPr lang="es-ES" dirty="0">
                <a:latin typeface="Calibri" pitchFamily="34" charset="0"/>
              </a:rPr>
              <a:t>Continuar </a:t>
            </a:r>
            <a:r>
              <a:rPr lang="es-MX" dirty="0">
                <a:latin typeface="Calibri" pitchFamily="34" charset="0"/>
              </a:rPr>
              <a:t>desarrollando las actividades estratégicas para </a:t>
            </a:r>
          </a:p>
          <a:p>
            <a:pPr algn="just">
              <a:buClr>
                <a:schemeClr val="accent5">
                  <a:lumMod val="75000"/>
                </a:schemeClr>
              </a:buClr>
            </a:pPr>
            <a:r>
              <a:rPr lang="es-MX" dirty="0">
                <a:latin typeface="Calibri" pitchFamily="34" charset="0"/>
              </a:rPr>
              <a:t> </a:t>
            </a:r>
            <a:r>
              <a:rPr lang="es-MX" dirty="0" smtClean="0">
                <a:latin typeface="Calibri" pitchFamily="34" charset="0"/>
              </a:rPr>
              <a:t>   atender </a:t>
            </a:r>
            <a:r>
              <a:rPr lang="es-MX" dirty="0">
                <a:latin typeface="Calibri" pitchFamily="34" charset="0"/>
              </a:rPr>
              <a:t>la política gubernamental del cambio de la entidad </a:t>
            </a:r>
          </a:p>
          <a:p>
            <a:pPr algn="just">
              <a:buClr>
                <a:schemeClr val="accent5">
                  <a:lumMod val="75000"/>
                </a:schemeClr>
              </a:buClr>
            </a:pPr>
            <a:r>
              <a:rPr lang="es-MX" dirty="0">
                <a:latin typeface="Calibri" pitchFamily="34" charset="0"/>
              </a:rPr>
              <a:t> </a:t>
            </a:r>
            <a:r>
              <a:rPr lang="es-MX" dirty="0" smtClean="0">
                <a:latin typeface="Calibri" pitchFamily="34" charset="0"/>
              </a:rPr>
              <a:t>  a </a:t>
            </a:r>
            <a:r>
              <a:rPr lang="es-MX" dirty="0">
                <a:latin typeface="Calibri" pitchFamily="34" charset="0"/>
              </a:rPr>
              <a:t>control presupuestal directo. </a:t>
            </a:r>
          </a:p>
          <a:p>
            <a:pPr>
              <a:buFontTx/>
              <a:buBlip>
                <a:blip r:embed="rId2"/>
              </a:buBlip>
            </a:pPr>
            <a:endParaRPr lang="es-MX" dirty="0">
              <a:latin typeface="Calibri" pitchFamily="34" charset="0"/>
            </a:endParaRPr>
          </a:p>
          <a:p>
            <a:pPr eaLnBrk="0" hangingPunct="0"/>
            <a:endParaRPr lang="es-MX" dirty="0"/>
          </a:p>
        </p:txBody>
      </p:sp>
      <p:pic>
        <p:nvPicPr>
          <p:cNvPr id="3" name="Picture 3" descr="http://t0.gstatic.com/images?q=tbn:ANd9GcTKI2AWipKHcPoxRqFRT6haerdk3m3XglpAM1o4OM3-v6Z_87R_l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276475"/>
            <a:ext cx="18669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79512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Administración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5" name="Picture 2" descr="C:\Users\ctellez\Pictures\INSP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512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Administración 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115616" y="1124744"/>
            <a:ext cx="6551612" cy="344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ES" sz="1700" dirty="0">
                <a:solidFill>
                  <a:schemeClr val="bg1"/>
                </a:solidFill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es-ES" dirty="0">
                <a:latin typeface="+mn-lt"/>
                <a:ea typeface="Times New Roman" pitchFamily="18" charset="0"/>
                <a:cs typeface="Arial" pitchFamily="34" charset="0"/>
              </a:rPr>
              <a:t>Operar al 100% el sistema de facturación digital a fin de que se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ES" dirty="0">
                <a:ea typeface="Times New Roman" pitchFamily="18" charset="0"/>
                <a:cs typeface="Arial" pitchFamily="34" charset="0"/>
              </a:rPr>
              <a:t> </a:t>
            </a:r>
            <a:r>
              <a:rPr lang="es-ES" dirty="0" smtClean="0">
                <a:ea typeface="Times New Roman" pitchFamily="18" charset="0"/>
                <a:cs typeface="Arial" pitchFamily="34" charset="0"/>
              </a:rPr>
              <a:t>   </a:t>
            </a:r>
            <a:r>
              <a:rPr lang="es-ES" dirty="0" smtClean="0">
                <a:latin typeface="+mn-lt"/>
                <a:ea typeface="Times New Roman" pitchFamily="18" charset="0"/>
                <a:cs typeface="Arial" pitchFamily="34" charset="0"/>
              </a:rPr>
              <a:t>agilicen </a:t>
            </a:r>
            <a:r>
              <a:rPr lang="es-ES" dirty="0">
                <a:latin typeface="+mn-lt"/>
                <a:ea typeface="Times New Roman" pitchFamily="18" charset="0"/>
                <a:cs typeface="Arial" pitchFamily="34" charset="0"/>
              </a:rPr>
              <a:t>los trámites y tiempos de recepción-entrega de las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ES" dirty="0">
                <a:ea typeface="Times New Roman" pitchFamily="18" charset="0"/>
                <a:cs typeface="Arial" pitchFamily="34" charset="0"/>
              </a:rPr>
              <a:t> </a:t>
            </a:r>
            <a:r>
              <a:rPr lang="es-ES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es-ES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es-ES" dirty="0">
                <a:latin typeface="+mn-lt"/>
                <a:ea typeface="Times New Roman" pitchFamily="18" charset="0"/>
                <a:cs typeface="Arial" pitchFamily="34" charset="0"/>
              </a:rPr>
              <a:t>facturas.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" dirty="0">
              <a:latin typeface="+mn-lt"/>
              <a:ea typeface="Times New Roman" pitchFamily="18" charset="0"/>
              <a:cs typeface="+mn-cs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ES" dirty="0">
              <a:latin typeface="Arial Narrow" pitchFamily="34" charset="0"/>
              <a:ea typeface="Times New Roman" pitchFamily="18" charset="0"/>
              <a:cs typeface="+mn-cs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>
                <a:latin typeface="+mn-lt"/>
                <a:ea typeface="Times New Roman" pitchFamily="18" charset="0"/>
                <a:cs typeface="Arial" pitchFamily="34" charset="0"/>
              </a:rPr>
              <a:t>Integrar y operar el</a:t>
            </a:r>
            <a:r>
              <a:rPr lang="es-MX" b="1" dirty="0">
                <a:latin typeface="+mn-lt"/>
                <a:ea typeface="Times New Roman" pitchFamily="18" charset="0"/>
                <a:cs typeface="Arial" pitchFamily="34" charset="0"/>
              </a:rPr>
              <a:t> Programa de Capacitación 2011</a:t>
            </a:r>
            <a:r>
              <a:rPr lang="es-MX" dirty="0">
                <a:latin typeface="+mn-lt"/>
                <a:ea typeface="Times New Roman" pitchFamily="18" charset="0"/>
                <a:cs typeface="Arial" pitchFamily="34" charset="0"/>
              </a:rPr>
              <a:t>  sobre los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dirty="0">
                <a:ea typeface="Times New Roman" pitchFamily="18" charset="0"/>
                <a:cs typeface="Arial" pitchFamily="34" charset="0"/>
              </a:rPr>
              <a:t> </a:t>
            </a:r>
            <a:r>
              <a:rPr lang="es-MX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es-MX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es-MX" dirty="0">
                <a:latin typeface="+mn-lt"/>
                <a:ea typeface="Times New Roman" pitchFamily="18" charset="0"/>
                <a:cs typeface="Arial" pitchFamily="34" charset="0"/>
              </a:rPr>
              <a:t>requerimientos de cada una de las áreas y sobre la aplicación de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dirty="0">
                <a:ea typeface="Times New Roman" pitchFamily="18" charset="0"/>
                <a:cs typeface="Arial" pitchFamily="34" charset="0"/>
              </a:rPr>
              <a:t> </a:t>
            </a:r>
            <a:r>
              <a:rPr lang="es-MX" dirty="0" smtClean="0">
                <a:ea typeface="Times New Roman" pitchFamily="18" charset="0"/>
                <a:cs typeface="Arial" pitchFamily="34" charset="0"/>
              </a:rPr>
              <a:t>  </a:t>
            </a:r>
            <a:r>
              <a:rPr lang="es-MX" dirty="0" smtClean="0">
                <a:latin typeface="+mn-lt"/>
                <a:ea typeface="Times New Roman" pitchFamily="18" charset="0"/>
                <a:cs typeface="Arial" pitchFamily="34" charset="0"/>
              </a:rPr>
              <a:t>los </a:t>
            </a:r>
            <a:r>
              <a:rPr lang="es-MX" dirty="0">
                <a:latin typeface="+mn-lt"/>
                <a:ea typeface="Times New Roman" pitchFamily="18" charset="0"/>
                <a:cs typeface="Arial" pitchFamily="34" charset="0"/>
              </a:rPr>
              <a:t>procesos administrativos del Sistema Navision, a los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dirty="0">
                <a:ea typeface="Times New Roman" pitchFamily="18" charset="0"/>
                <a:cs typeface="Arial" pitchFamily="34" charset="0"/>
              </a:rPr>
              <a:t> </a:t>
            </a:r>
            <a:r>
              <a:rPr lang="es-MX" dirty="0" smtClean="0">
                <a:ea typeface="Times New Roman" pitchFamily="18" charset="0"/>
                <a:cs typeface="Arial" pitchFamily="34" charset="0"/>
              </a:rPr>
              <a:t>  </a:t>
            </a:r>
            <a:r>
              <a:rPr lang="es-MX" dirty="0" smtClean="0">
                <a:latin typeface="+mn-lt"/>
                <a:ea typeface="Times New Roman" pitchFamily="18" charset="0"/>
                <a:cs typeface="Arial" pitchFamily="34" charset="0"/>
              </a:rPr>
              <a:t>responsables </a:t>
            </a:r>
            <a:r>
              <a:rPr lang="es-MX" dirty="0">
                <a:latin typeface="+mn-lt"/>
                <a:ea typeface="Times New Roman" pitchFamily="18" charset="0"/>
                <a:cs typeface="Arial" pitchFamily="34" charset="0"/>
              </a:rPr>
              <a:t>administrativos de los centros y personal de la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defRPr/>
            </a:pPr>
            <a:r>
              <a:rPr lang="es-MX" dirty="0">
                <a:ea typeface="Times New Roman" pitchFamily="18" charset="0"/>
                <a:cs typeface="Arial" pitchFamily="34" charset="0"/>
              </a:rPr>
              <a:t> </a:t>
            </a:r>
            <a:r>
              <a:rPr lang="es-MX" dirty="0" smtClean="0">
                <a:ea typeface="Times New Roman" pitchFamily="18" charset="0"/>
                <a:cs typeface="Arial" pitchFamily="34" charset="0"/>
              </a:rPr>
              <a:t>  </a:t>
            </a:r>
            <a:r>
              <a:rPr lang="es-MX" dirty="0" smtClean="0">
                <a:latin typeface="+mn-lt"/>
                <a:ea typeface="Times New Roman" pitchFamily="18" charset="0"/>
                <a:cs typeface="Arial" pitchFamily="34" charset="0"/>
              </a:rPr>
              <a:t>Dirección </a:t>
            </a:r>
            <a:r>
              <a:rPr lang="es-MX" dirty="0">
                <a:latin typeface="+mn-lt"/>
                <a:ea typeface="Times New Roman" pitchFamily="18" charset="0"/>
                <a:cs typeface="Arial" pitchFamily="34" charset="0"/>
              </a:rPr>
              <a:t>de Administración y Finanzas.</a:t>
            </a:r>
            <a:endParaRPr lang="es-MX" dirty="0">
              <a:latin typeface="+mn-lt"/>
              <a:cs typeface="+mn-cs"/>
            </a:endParaRPr>
          </a:p>
          <a:p>
            <a:pPr algn="just" eaLnBrk="0" hangingPunct="0">
              <a:defRPr/>
            </a:pPr>
            <a:endParaRPr lang="es-ES" dirty="0">
              <a:solidFill>
                <a:schemeClr val="bg1"/>
              </a:solidFill>
              <a:latin typeface="Arial Narrow" pitchFamily="34" charset="0"/>
              <a:ea typeface="Times New Roman" pitchFamily="18" charset="0"/>
              <a:cs typeface="+mn-cs"/>
            </a:endParaRPr>
          </a:p>
          <a:p>
            <a:pPr algn="just" eaLnBrk="0" hangingPunct="0">
              <a:defRPr/>
            </a:pPr>
            <a:endParaRPr lang="es-MX" sz="2000" dirty="0">
              <a:solidFill>
                <a:schemeClr val="bg1"/>
              </a:solidFill>
              <a:latin typeface="Arial" pitchFamily="34" charset="0"/>
              <a:cs typeface="+mn-cs"/>
            </a:endParaRPr>
          </a:p>
        </p:txBody>
      </p:sp>
      <p:pic>
        <p:nvPicPr>
          <p:cNvPr id="5" name="Picture 11" descr="http://www.ecologistica.com.co/fotos/Image/servicios/capacitac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4156075"/>
            <a:ext cx="2087563" cy="197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ctellez\Pictures\INSP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492500" y="559941"/>
            <a:ext cx="453588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es-MX" dirty="0" smtClean="0">
              <a:latin typeface="+mn-lt"/>
              <a:cs typeface="+mn-cs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 smtClean="0">
                <a:latin typeface="+mn-lt"/>
                <a:cs typeface="+mn-cs"/>
              </a:rPr>
              <a:t>Obra </a:t>
            </a:r>
            <a:r>
              <a:rPr lang="es-MX" dirty="0">
                <a:latin typeface="+mn-lt"/>
                <a:cs typeface="+mn-cs"/>
              </a:rPr>
              <a:t>Pública</a:t>
            </a:r>
            <a:r>
              <a:rPr lang="es-MX" dirty="0" smtClean="0">
                <a:latin typeface="+mn-lt"/>
                <a:cs typeface="+mn-cs"/>
              </a:rPr>
              <a:t>: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s-MX" dirty="0" smtClean="0"/>
              <a:t>Laboratorio de Nutrición. </a:t>
            </a:r>
          </a:p>
          <a:p>
            <a:pPr lvl="1">
              <a:defRPr/>
            </a:pPr>
            <a:r>
              <a:rPr lang="es-MX" dirty="0" smtClean="0"/>
              <a:t>Bodega del INSP.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s-MX" dirty="0" smtClean="0"/>
              <a:t>Construcción de campo experimental del CRISP en el municipio de Tapachula. 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s-MX" dirty="0" smtClean="0"/>
              <a:t>(Construcción correspondiente al proyecto “Estrategias Genéticas para el Control de la transmisión del Virus del Dengue”).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s-MX" dirty="0" smtClean="0"/>
              <a:t>Inicio de la Nueva Escuela de Salud Pública de México.</a:t>
            </a:r>
          </a:p>
          <a:p>
            <a:pPr>
              <a:defRPr/>
            </a:pPr>
            <a:r>
              <a:rPr lang="es-MX" dirty="0" smtClean="0"/>
              <a:t> </a:t>
            </a:r>
          </a:p>
          <a:p>
            <a:pPr algn="just" eaLnBrk="0" hangingPunct="0">
              <a:defRPr/>
            </a:pPr>
            <a:endParaRPr lang="es-MX" dirty="0" smtClean="0">
              <a:latin typeface="+mn-lt"/>
              <a:cs typeface="+mn-cs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es-MX" dirty="0" smtClean="0"/>
              <a:t>Acciones para el manejo de recursos propios:</a:t>
            </a:r>
          </a:p>
          <a:p>
            <a:pPr>
              <a:defRPr/>
            </a:pPr>
            <a:endParaRPr lang="es-MX" dirty="0">
              <a:latin typeface="+mn-lt"/>
              <a:cs typeface="+mn-cs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es-MX" dirty="0">
                <a:latin typeface="+mn-lt"/>
                <a:cs typeface="+mn-cs"/>
              </a:rPr>
              <a:t>Simplificación administrativa.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s-MX" dirty="0">
                <a:latin typeface="+mn-lt"/>
                <a:cs typeface="+mn-cs"/>
              </a:rPr>
              <a:t>Establecer nuevas estrategias para el manejo de recursos propios.</a:t>
            </a:r>
          </a:p>
          <a:p>
            <a:pPr eaLnBrk="0" hangingPunct="0">
              <a:buFontTx/>
              <a:buAutoNum type="arabicPeriod"/>
              <a:defRPr/>
            </a:pPr>
            <a:endParaRPr lang="es-MX" sz="600" dirty="0">
              <a:latin typeface="Arial" pitchFamily="34" charset="0"/>
              <a:cs typeface="+mn-cs"/>
            </a:endParaRPr>
          </a:p>
          <a:p>
            <a:pPr eaLnBrk="0" hangingPunct="0">
              <a:defRPr/>
            </a:pPr>
            <a:endParaRPr lang="es-MX" dirty="0">
              <a:solidFill>
                <a:schemeClr val="bg1"/>
              </a:solidFill>
              <a:latin typeface="Arial" pitchFamily="34" charset="0"/>
              <a:cs typeface="+mn-cs"/>
            </a:endParaRP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179512" y="1124744"/>
            <a:ext cx="3132138" cy="3096419"/>
            <a:chOff x="3402" y="2464"/>
            <a:chExt cx="1978" cy="1294"/>
          </a:xfrm>
        </p:grpSpPr>
        <p:pic>
          <p:nvPicPr>
            <p:cNvPr id="4" name="Picture 5" descr="Imagen18 18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02" y="2469"/>
              <a:ext cx="884" cy="1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4" descr="Imagen22 00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29" y="2464"/>
              <a:ext cx="1038" cy="47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6" name="Picture 4" descr="Imagen17 06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37" y="2980"/>
              <a:ext cx="1043" cy="7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</p:grpSp>
      <p:sp>
        <p:nvSpPr>
          <p:cNvPr id="7" name="6 CuadroTexto"/>
          <p:cNvSpPr txBox="1"/>
          <p:nvPr/>
        </p:nvSpPr>
        <p:spPr>
          <a:xfrm>
            <a:off x="144016" y="-27384"/>
            <a:ext cx="6012160" cy="4462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Administración 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8" name="Picture 2" descr="C:\Users\ctellez\Pictures\INSP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512" y="-27384"/>
            <a:ext cx="6012160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Planeación</a:t>
            </a:r>
            <a:endParaRPr lang="es-MX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7504" y="899428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Programas Institucionales </a:t>
            </a:r>
            <a:endParaRPr lang="es-MX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1135486"/>
            <a:ext cx="5618163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tabLst>
                <a:tab pos="450850" algn="l"/>
              </a:tabLst>
              <a:defRPr/>
            </a:pPr>
            <a:endParaRPr lang="es-MX" dirty="0" smtClean="0">
              <a:ea typeface="Times New Roman" pitchFamily="18" charset="0"/>
            </a:endParaRPr>
          </a:p>
          <a:p>
            <a:pPr marL="0" lvl="1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0850" algn="l"/>
              </a:tabLst>
              <a:defRPr/>
            </a:pPr>
            <a:r>
              <a:rPr lang="es-ES" dirty="0" smtClean="0"/>
              <a:t>Integración  de los informes </a:t>
            </a:r>
            <a:r>
              <a:rPr lang="es-MX" sz="2000" dirty="0" smtClean="0"/>
              <a:t>de la carpeta de la H.  </a:t>
            </a:r>
          </a:p>
          <a:p>
            <a:pPr marL="0" lvl="1" eaLnBrk="0" hangingPunct="0">
              <a:buClr>
                <a:schemeClr val="accent5">
                  <a:lumMod val="75000"/>
                </a:schemeClr>
              </a:buClr>
              <a:tabLst>
                <a:tab pos="450850" algn="l"/>
              </a:tabLst>
              <a:defRPr/>
            </a:pPr>
            <a:r>
              <a:rPr lang="es-MX" sz="2000" dirty="0" smtClean="0"/>
              <a:t>    Junta de Gobierno de este Instituto.(</a:t>
            </a:r>
            <a:r>
              <a:rPr lang="es-MX" sz="2000" dirty="0" err="1" smtClean="0"/>
              <a:t>JuGo</a:t>
            </a:r>
            <a:r>
              <a:rPr lang="es-MX" sz="2000" dirty="0" smtClean="0"/>
              <a:t>).</a:t>
            </a:r>
          </a:p>
          <a:p>
            <a:pPr marL="0" lvl="1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0850" algn="l"/>
              </a:tabLst>
              <a:defRPr/>
            </a:pPr>
            <a:endParaRPr lang="es-MX" sz="2000" dirty="0" smtClean="0"/>
          </a:p>
        </p:txBody>
      </p:sp>
      <p:sp>
        <p:nvSpPr>
          <p:cNvPr id="5" name="4 CuadroTexto"/>
          <p:cNvSpPr txBox="1"/>
          <p:nvPr/>
        </p:nvSpPr>
        <p:spPr>
          <a:xfrm>
            <a:off x="0" y="2420888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Programas Inter-Institucionales  </a:t>
            </a:r>
            <a:endParaRPr lang="es-MX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07504" y="3068960"/>
            <a:ext cx="5618163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0850" algn="l"/>
              </a:tabLst>
              <a:defRPr/>
            </a:pPr>
            <a:r>
              <a:rPr lang="es-MX" dirty="0">
                <a:solidFill>
                  <a:srgbClr val="000000"/>
                </a:solidFill>
                <a:latin typeface="+mn-lt"/>
                <a:ea typeface="Times New Roman" pitchFamily="18" charset="0"/>
              </a:rPr>
              <a:t>Atención y seguimiento del Programa Nacional de </a:t>
            </a:r>
            <a:endParaRPr lang="es-MX" dirty="0" smtClean="0">
              <a:solidFill>
                <a:srgbClr val="000000"/>
              </a:solidFill>
              <a:latin typeface="+mn-lt"/>
              <a:ea typeface="Times New Roman" pitchFamily="18" charset="0"/>
            </a:endParaRPr>
          </a:p>
          <a:p>
            <a:pPr algn="just" eaLnBrk="0" hangingPunct="0">
              <a:tabLst>
                <a:tab pos="450850" algn="l"/>
              </a:tabLst>
              <a:defRPr/>
            </a:pPr>
            <a:r>
              <a:rPr lang="es-MX" dirty="0" smtClean="0">
                <a:solidFill>
                  <a:srgbClr val="000000"/>
                </a:solidFill>
                <a:ea typeface="Times New Roman" pitchFamily="18" charset="0"/>
              </a:rPr>
              <a:t>   </a:t>
            </a:r>
            <a:r>
              <a:rPr lang="es-MX" dirty="0" smtClean="0">
                <a:solidFill>
                  <a:srgbClr val="000000"/>
                </a:solidFill>
                <a:latin typeface="+mn-lt"/>
                <a:ea typeface="Times New Roman" pitchFamily="18" charset="0"/>
              </a:rPr>
              <a:t>Rendición </a:t>
            </a:r>
            <a:r>
              <a:rPr lang="es-MX" dirty="0">
                <a:solidFill>
                  <a:srgbClr val="000000"/>
                </a:solidFill>
                <a:latin typeface="+mn-lt"/>
                <a:ea typeface="Times New Roman" pitchFamily="18" charset="0"/>
              </a:rPr>
              <a:t>de Cuentas, Transparencia y Combate a la </a:t>
            </a:r>
            <a:endParaRPr lang="es-MX" dirty="0" smtClean="0">
              <a:solidFill>
                <a:srgbClr val="000000"/>
              </a:solidFill>
              <a:latin typeface="+mn-lt"/>
              <a:ea typeface="Times New Roman" pitchFamily="18" charset="0"/>
            </a:endParaRPr>
          </a:p>
          <a:p>
            <a:pPr algn="just" eaLnBrk="0" hangingPunct="0">
              <a:tabLst>
                <a:tab pos="450850" algn="l"/>
              </a:tabLst>
              <a:defRPr/>
            </a:pPr>
            <a:r>
              <a:rPr lang="es-MX" dirty="0" smtClean="0">
                <a:solidFill>
                  <a:srgbClr val="000000"/>
                </a:solidFill>
                <a:ea typeface="Times New Roman" pitchFamily="18" charset="0"/>
              </a:rPr>
              <a:t>   </a:t>
            </a:r>
            <a:r>
              <a:rPr lang="es-MX" dirty="0" smtClean="0">
                <a:solidFill>
                  <a:srgbClr val="000000"/>
                </a:solidFill>
                <a:latin typeface="+mn-lt"/>
                <a:ea typeface="Times New Roman" pitchFamily="18" charset="0"/>
              </a:rPr>
              <a:t>Corrupción </a:t>
            </a:r>
            <a:r>
              <a:rPr lang="es-MX" dirty="0">
                <a:solidFill>
                  <a:srgbClr val="000000"/>
                </a:solidFill>
                <a:latin typeface="+mn-lt"/>
                <a:ea typeface="Times New Roman" pitchFamily="18" charset="0"/>
              </a:rPr>
              <a:t>(PNRCTCC).</a:t>
            </a:r>
            <a:endParaRPr lang="es-MX" dirty="0">
              <a:latin typeface="+mn-lt"/>
              <a:ea typeface="Times New Roman" pitchFamily="18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419872" y="4293096"/>
            <a:ext cx="54737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0850" algn="l"/>
              </a:tabLst>
              <a:defRPr/>
            </a:pPr>
            <a:r>
              <a:rPr lang="es-MX" dirty="0">
                <a:solidFill>
                  <a:srgbClr val="000000"/>
                </a:solidFill>
                <a:latin typeface="+mn-lt"/>
                <a:ea typeface="Times New Roman" pitchFamily="18" charset="0"/>
              </a:rPr>
              <a:t>Atención en tiempo y forma de los requerimientos y </a:t>
            </a:r>
            <a:r>
              <a:rPr lang="es-MX" dirty="0" smtClean="0">
                <a:solidFill>
                  <a:srgbClr val="000000"/>
                </a:solidFill>
                <a:latin typeface="+mn-lt"/>
                <a:ea typeface="Times New Roman" pitchFamily="18" charset="0"/>
              </a:rPr>
              <a:t> </a:t>
            </a:r>
          </a:p>
          <a:p>
            <a:pPr algn="just" eaLnBrk="0" hangingPunct="0">
              <a:tabLst>
                <a:tab pos="450850" algn="l"/>
              </a:tabLst>
              <a:defRPr/>
            </a:pPr>
            <a:r>
              <a:rPr lang="es-MX" dirty="0" smtClean="0">
                <a:solidFill>
                  <a:srgbClr val="000000"/>
                </a:solidFill>
                <a:ea typeface="Times New Roman" pitchFamily="18" charset="0"/>
              </a:rPr>
              <a:t>   </a:t>
            </a:r>
            <a:r>
              <a:rPr lang="es-MX" dirty="0" smtClean="0">
                <a:solidFill>
                  <a:srgbClr val="000000"/>
                </a:solidFill>
                <a:latin typeface="+mn-lt"/>
                <a:ea typeface="Times New Roman" pitchFamily="18" charset="0"/>
              </a:rPr>
              <a:t>solicitudes </a:t>
            </a:r>
            <a:r>
              <a:rPr lang="es-MX" dirty="0">
                <a:solidFill>
                  <a:srgbClr val="000000"/>
                </a:solidFill>
                <a:latin typeface="+mn-lt"/>
                <a:ea typeface="Times New Roman" pitchFamily="18" charset="0"/>
              </a:rPr>
              <a:t>de información realizada a través del Portal </a:t>
            </a:r>
            <a:endParaRPr lang="es-MX" dirty="0" smtClean="0">
              <a:solidFill>
                <a:srgbClr val="000000"/>
              </a:solidFill>
              <a:latin typeface="+mn-lt"/>
              <a:ea typeface="Times New Roman" pitchFamily="18" charset="0"/>
            </a:endParaRPr>
          </a:p>
          <a:p>
            <a:pPr algn="just" eaLnBrk="0" hangingPunct="0">
              <a:tabLst>
                <a:tab pos="450850" algn="l"/>
              </a:tabLst>
              <a:defRPr/>
            </a:pPr>
            <a:r>
              <a:rPr lang="es-MX" dirty="0" smtClean="0">
                <a:solidFill>
                  <a:srgbClr val="000000"/>
                </a:solidFill>
                <a:ea typeface="Times New Roman" pitchFamily="18" charset="0"/>
              </a:rPr>
              <a:t>   </a:t>
            </a:r>
            <a:r>
              <a:rPr lang="es-MX" dirty="0" smtClean="0">
                <a:solidFill>
                  <a:srgbClr val="000000"/>
                </a:solidFill>
                <a:latin typeface="+mn-lt"/>
                <a:ea typeface="Times New Roman" pitchFamily="18" charset="0"/>
              </a:rPr>
              <a:t>de </a:t>
            </a:r>
            <a:r>
              <a:rPr lang="es-MX" dirty="0">
                <a:solidFill>
                  <a:srgbClr val="000000"/>
                </a:solidFill>
                <a:latin typeface="+mn-lt"/>
                <a:ea typeface="Times New Roman" pitchFamily="18" charset="0"/>
              </a:rPr>
              <a:t>Obligaciones de Transparencia a través del Sistema </a:t>
            </a:r>
            <a:endParaRPr lang="es-MX" dirty="0" smtClean="0">
              <a:solidFill>
                <a:srgbClr val="000000"/>
              </a:solidFill>
              <a:latin typeface="+mn-lt"/>
              <a:ea typeface="Times New Roman" pitchFamily="18" charset="0"/>
            </a:endParaRPr>
          </a:p>
          <a:p>
            <a:pPr algn="just" eaLnBrk="0" hangingPunct="0">
              <a:tabLst>
                <a:tab pos="450850" algn="l"/>
              </a:tabLst>
              <a:defRPr/>
            </a:pPr>
            <a:r>
              <a:rPr lang="es-MX" dirty="0" smtClean="0">
                <a:solidFill>
                  <a:srgbClr val="000000"/>
                </a:solidFill>
                <a:ea typeface="Times New Roman" pitchFamily="18" charset="0"/>
              </a:rPr>
              <a:t>   </a:t>
            </a:r>
            <a:r>
              <a:rPr lang="es-MX" dirty="0" smtClean="0">
                <a:solidFill>
                  <a:srgbClr val="000000"/>
                </a:solidFill>
                <a:latin typeface="+mn-lt"/>
                <a:ea typeface="Times New Roman" pitchFamily="18" charset="0"/>
              </a:rPr>
              <a:t>INFOMEX </a:t>
            </a:r>
            <a:r>
              <a:rPr lang="es-MX" dirty="0">
                <a:solidFill>
                  <a:srgbClr val="000000"/>
                </a:solidFill>
                <a:latin typeface="+mn-lt"/>
                <a:ea typeface="Times New Roman" pitchFamily="18" charset="0"/>
              </a:rPr>
              <a:t>del Instituto Federal de Acceso a la </a:t>
            </a:r>
            <a:endParaRPr lang="es-MX" dirty="0" smtClean="0">
              <a:solidFill>
                <a:srgbClr val="000000"/>
              </a:solidFill>
              <a:latin typeface="+mn-lt"/>
              <a:ea typeface="Times New Roman" pitchFamily="18" charset="0"/>
            </a:endParaRPr>
          </a:p>
          <a:p>
            <a:pPr algn="just" eaLnBrk="0" hangingPunct="0">
              <a:tabLst>
                <a:tab pos="450850" algn="l"/>
              </a:tabLst>
              <a:defRPr/>
            </a:pPr>
            <a:r>
              <a:rPr lang="es-MX" dirty="0" smtClean="0">
                <a:solidFill>
                  <a:srgbClr val="000000"/>
                </a:solidFill>
                <a:ea typeface="Times New Roman" pitchFamily="18" charset="0"/>
              </a:rPr>
              <a:t>   </a:t>
            </a:r>
            <a:r>
              <a:rPr lang="es-MX" dirty="0" smtClean="0">
                <a:solidFill>
                  <a:srgbClr val="000000"/>
                </a:solidFill>
                <a:latin typeface="+mn-lt"/>
                <a:ea typeface="Times New Roman" pitchFamily="18" charset="0"/>
              </a:rPr>
              <a:t>Información </a:t>
            </a:r>
            <a:r>
              <a:rPr lang="es-MX" dirty="0">
                <a:solidFill>
                  <a:srgbClr val="000000"/>
                </a:solidFill>
                <a:latin typeface="+mn-lt"/>
                <a:ea typeface="Times New Roman" pitchFamily="18" charset="0"/>
              </a:rPr>
              <a:t>Pública Gubernamental (IFAI).</a:t>
            </a:r>
            <a:endParaRPr lang="es-MX" dirty="0">
              <a:latin typeface="+mn-lt"/>
              <a:ea typeface="Times New Roman" pitchFamily="18" charset="0"/>
            </a:endParaRPr>
          </a:p>
        </p:txBody>
      </p:sp>
      <p:pic>
        <p:nvPicPr>
          <p:cNvPr id="10" name="10 Imag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052736"/>
            <a:ext cx="2088232" cy="2730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581128"/>
            <a:ext cx="2592288" cy="1666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ctellez\Pictures\INSP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8" descr="http://www.mex.ops-oms.org/imagenes/prona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2420888"/>
            <a:ext cx="1728192" cy="2235130"/>
          </a:xfrm>
          <a:prstGeom prst="rect">
            <a:avLst/>
          </a:prstGeom>
          <a:noFill/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23528" y="1052736"/>
            <a:ext cx="554461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MX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  <a:buSzTx/>
              <a:buFont typeface="Wingdings" pitchFamily="2" charset="2"/>
              <a:buChar char="ü"/>
              <a:tabLst/>
            </a:pPr>
            <a:r>
              <a:rPr kumimoji="0" lang="es-MX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Actualización del Manual de Organización  y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  <a:buSzTx/>
              <a:tabLst/>
            </a:pPr>
            <a:r>
              <a:rPr lang="es-MX" dirty="0" smtClean="0">
                <a:ea typeface="Calibri" pitchFamily="34" charset="0"/>
                <a:cs typeface="Arial" pitchFamily="34" charset="0"/>
              </a:rPr>
              <a:t>   </a:t>
            </a:r>
            <a:r>
              <a:rPr kumimoji="0" lang="es-MX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Procedimientos del INSP.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MX" i="0" u="none" strike="noStrike" cap="none" normalizeH="0" baseline="0" dirty="0" smtClean="0">
              <a:ln>
                <a:noFill/>
              </a:ln>
              <a:effectLst/>
              <a:ea typeface="Calibri" pitchFamily="34" charset="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51520" y="2132856"/>
            <a:ext cx="576064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MX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</a:pPr>
            <a:r>
              <a:rPr kumimoji="0" lang="es-MX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Coordinación de los Seminarios </a:t>
            </a:r>
            <a:r>
              <a:rPr kumimoji="0" lang="es-MX" i="0" u="none" strike="noStrike" cap="none" normalizeH="0" baseline="0" dirty="0" err="1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Intrainstitucionales</a:t>
            </a:r>
            <a:r>
              <a:rPr kumimoji="0" lang="es-MX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s-MX" i="0" u="none" strike="noStrike" cap="none" normalizeH="0" baseline="0" dirty="0" smtClean="0">
              <a:ln>
                <a:noFill/>
              </a:ln>
              <a:effectLst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s-MX" i="0" u="none" strike="noStrike" cap="none" normalizeH="0" baseline="0" dirty="0" smtClean="0">
              <a:ln>
                <a:noFill/>
              </a:ln>
              <a:effectLst/>
              <a:ea typeface="Calibri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</a:pPr>
            <a:r>
              <a:rPr lang="es-MX" dirty="0" smtClean="0">
                <a:ea typeface="Calibri" pitchFamily="34" charset="0"/>
                <a:cs typeface="Arial" pitchFamily="34" charset="0"/>
              </a:rPr>
              <a:t>Integración de informes  en atención al Plan Nacional de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</a:pPr>
            <a:r>
              <a:rPr lang="es-MX" dirty="0" smtClean="0">
                <a:ea typeface="Calibri" pitchFamily="34" charset="0"/>
                <a:cs typeface="Arial" pitchFamily="34" charset="0"/>
              </a:rPr>
              <a:t>    Desarrollo, Programa Nacional de Salud  y Programa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</a:pPr>
            <a:r>
              <a:rPr lang="es-MX" dirty="0" smtClean="0">
                <a:ea typeface="Calibri" pitchFamily="34" charset="0"/>
                <a:cs typeface="Arial" pitchFamily="34" charset="0"/>
              </a:rPr>
              <a:t>    Sectorial de Salud.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MX" dirty="0" smtClean="0">
              <a:ea typeface="Calibri" pitchFamily="34" charset="0"/>
              <a:cs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1520" y="4581128"/>
            <a:ext cx="56886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  <a:buSzTx/>
              <a:buFont typeface="Wingdings" pitchFamily="2" charset="2"/>
              <a:buChar char="ü"/>
              <a:tabLst/>
            </a:pPr>
            <a:r>
              <a:rPr kumimoji="0" lang="es-MX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Integración de informes periódicos para  globalizadoras y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  <a:buSzTx/>
              <a:tabLst/>
            </a:pPr>
            <a:r>
              <a:rPr lang="es-MX" dirty="0" smtClean="0">
                <a:ea typeface="Calibri" pitchFamily="34" charset="0"/>
                <a:cs typeface="Arial" pitchFamily="34" charset="0"/>
              </a:rPr>
              <a:t>   </a:t>
            </a:r>
            <a:r>
              <a:rPr kumimoji="0" lang="es-MX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Arial" pitchFamily="34" charset="0"/>
              </a:rPr>
              <a:t>agencias nacionales y extranjeras.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79512" y="-27384"/>
            <a:ext cx="6012160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Planeación</a:t>
            </a:r>
            <a:endParaRPr lang="es-MX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512" y="-27384"/>
            <a:ext cx="6012160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Planeación</a:t>
            </a:r>
            <a:endParaRPr lang="es-MX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79512" y="1196752"/>
            <a:ext cx="7992888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MX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</a:pPr>
            <a:r>
              <a:rPr lang="es-MX" dirty="0" smtClean="0">
                <a:ea typeface="Calibri" pitchFamily="34" charset="0"/>
                <a:cs typeface="Arial" pitchFamily="34" charset="0"/>
              </a:rPr>
              <a:t>Participación y apoyo  en la elaboración de actividades del patronato del INSP.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</a:pPr>
            <a:r>
              <a:rPr lang="es-ES" dirty="0" smtClean="0"/>
              <a:t>Coordinar la agenda y  sesiones del Comité Interno encargado de vigilar el uso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</a:pPr>
            <a:r>
              <a:rPr lang="es-ES" dirty="0" smtClean="0"/>
              <a:t>    adecuado de los recursos destinados a la investigación.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</a:pPr>
            <a:endParaRPr lang="es-ES" dirty="0" smtClean="0"/>
          </a:p>
        </p:txBody>
      </p:sp>
      <p:pic>
        <p:nvPicPr>
          <p:cNvPr id="6" name="Picture 2" descr="C:\Users\ctellez\Pictures\INSP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79512" y="3068960"/>
            <a:ext cx="85699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</a:pPr>
            <a:endParaRPr lang="es-ES" dirty="0" smtClean="0"/>
          </a:p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</a:pPr>
            <a:r>
              <a:rPr lang="es-MX" dirty="0" smtClean="0"/>
              <a:t>Integración y seguimiento de indicadores de gestión institucional.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</a:pPr>
            <a:endParaRPr lang="es-ES" dirty="0" smtClean="0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3275856" y="4370621"/>
            <a:ext cx="5618163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tabLst>
                <a:tab pos="450850" algn="l"/>
              </a:tabLst>
              <a:defRPr/>
            </a:pPr>
            <a:endParaRPr lang="es-MX" dirty="0" smtClean="0">
              <a:ea typeface="Times New Roman" pitchFamily="18" charset="0"/>
            </a:endParaRPr>
          </a:p>
          <a:p>
            <a:pPr marL="0" lvl="1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0850" algn="l"/>
              </a:tabLst>
              <a:defRPr/>
            </a:pPr>
            <a:r>
              <a:rPr lang="es-MX" dirty="0" smtClean="0"/>
              <a:t>Establecer  y aplicar el Programa de Seguimiento Institucional para vigilar el cumplimiento de las meta.</a:t>
            </a:r>
          </a:p>
          <a:p>
            <a:pPr marL="0" lvl="1" eaLnBrk="0" hangingPunct="0">
              <a:tabLst>
                <a:tab pos="450850" algn="l"/>
              </a:tabLst>
              <a:defRPr/>
            </a:pPr>
            <a:endParaRPr lang="es-MX" dirty="0" smtClean="0">
              <a:ea typeface="Times New Roman" pitchFamily="18" charset="0"/>
            </a:endParaRPr>
          </a:p>
          <a:p>
            <a:pPr algn="just" eaLnBrk="0" hangingPunct="0">
              <a:tabLst>
                <a:tab pos="450850" algn="l"/>
              </a:tabLst>
              <a:defRPr/>
            </a:pPr>
            <a:endParaRPr lang="es-MX" dirty="0" smtClean="0">
              <a:ea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352805"/>
            <a:ext cx="2376264" cy="1719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79512" y="-27384"/>
            <a:ext cx="6012160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Planeación</a:t>
            </a:r>
            <a:endParaRPr lang="es-MX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79512" y="908720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Proyectos  a corto plazo </a:t>
            </a:r>
            <a:endParaRPr lang="es-MX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79512" y="1630832"/>
            <a:ext cx="5618163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0" lvl="1" algn="just" eaLnBrk="0" hangingPunct="0">
              <a:tabLst>
                <a:tab pos="450850" algn="l"/>
              </a:tabLst>
              <a:defRPr/>
            </a:pPr>
            <a:endParaRPr lang="es-MX" sz="2000" dirty="0" smtClean="0"/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0850" algn="l"/>
              </a:tabLst>
              <a:defRPr/>
            </a:pPr>
            <a:r>
              <a:rPr lang="es-MX" dirty="0" smtClean="0">
                <a:ea typeface="Times New Roman" pitchFamily="18" charset="0"/>
              </a:rPr>
              <a:t>Integración de Información  Institucional de la Memoria 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0850" algn="l"/>
              </a:tabLst>
              <a:defRPr/>
            </a:pPr>
            <a:r>
              <a:rPr lang="es-MX" dirty="0" smtClean="0">
                <a:ea typeface="Times New Roman" pitchFamily="18" charset="0"/>
              </a:rPr>
              <a:t>   2011.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0850" algn="l"/>
              </a:tabLst>
              <a:defRPr/>
            </a:pPr>
            <a:endParaRPr lang="es-MX" dirty="0" smtClean="0">
              <a:ea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0850" algn="l"/>
              </a:tabLst>
              <a:defRPr/>
            </a:pPr>
            <a:endParaRPr lang="es-MX" dirty="0" smtClean="0">
              <a:ea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59" y="1052736"/>
            <a:ext cx="2187354" cy="2761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ctellez\Pictures\INSP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781268"/>
            <a:ext cx="2448272" cy="305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419872" y="3861048"/>
            <a:ext cx="525658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0850" algn="l"/>
              </a:tabLst>
              <a:defRPr/>
            </a:pPr>
            <a:endParaRPr lang="es-MX" dirty="0" smtClean="0">
              <a:ea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0850" algn="l"/>
              </a:tabLst>
              <a:defRPr/>
            </a:pPr>
            <a:endParaRPr lang="es-MX" dirty="0" smtClean="0">
              <a:ea typeface="Times New Roman" pitchFamily="18" charset="0"/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0850" algn="l"/>
              </a:tabLst>
              <a:defRPr/>
            </a:pPr>
            <a:r>
              <a:rPr lang="es-MX" dirty="0" smtClean="0">
                <a:ea typeface="Times New Roman" pitchFamily="18" charset="0"/>
              </a:rPr>
              <a:t>Integración del Programa Anual de Trabajo 2012.</a:t>
            </a: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tabLst>
                <a:tab pos="450850" algn="l"/>
              </a:tabLst>
              <a:defRPr/>
            </a:pPr>
            <a:endParaRPr lang="es-MX" dirty="0" smtClean="0">
              <a:ea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512" y="-27384"/>
            <a:ext cx="6012160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Planeación</a:t>
            </a:r>
            <a:endParaRPr lang="es-MX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07504" y="1268760"/>
            <a:ext cx="5184576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tabLst>
                <a:tab pos="450850" algn="l"/>
              </a:tabLst>
              <a:defRPr/>
            </a:pPr>
            <a:endParaRPr lang="es-MX" dirty="0" smtClean="0">
              <a:ea typeface="Times New Roman" pitchFamily="18" charset="0"/>
            </a:endParaRPr>
          </a:p>
          <a:p>
            <a:pPr algn="just" eaLnBrk="0" hangingPunct="0">
              <a:buFont typeface="Wingdings" pitchFamily="2" charset="2"/>
              <a:buChar char="ü"/>
              <a:tabLst>
                <a:tab pos="450850" algn="l"/>
              </a:tabLst>
              <a:defRPr/>
            </a:pPr>
            <a:endParaRPr lang="es-MX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just" eaLnBrk="0" hangingPunct="0">
              <a:buClr>
                <a:schemeClr val="accent5">
                  <a:lumMod val="75000"/>
                </a:schemeClr>
              </a:buClr>
              <a:buFont typeface="Wingdings" pitchFamily="2" charset="2"/>
              <a:buChar char="ü"/>
              <a:tabLst>
                <a:tab pos="450850" algn="l"/>
              </a:tabLst>
              <a:defRPr/>
            </a:pPr>
            <a:r>
              <a:rPr lang="es-MX" dirty="0" err="1" smtClean="0">
                <a:ea typeface="Times New Roman" pitchFamily="18" charset="0"/>
              </a:rPr>
              <a:t>Balanced</a:t>
            </a:r>
            <a:r>
              <a:rPr lang="es-MX" dirty="0" smtClean="0">
                <a:ea typeface="Times New Roman" pitchFamily="18" charset="0"/>
              </a:rPr>
              <a:t> </a:t>
            </a:r>
            <a:r>
              <a:rPr lang="es-MX" dirty="0" err="1" smtClean="0">
                <a:ea typeface="Times New Roman" pitchFamily="18" charset="0"/>
              </a:rPr>
              <a:t>Scorecard</a:t>
            </a:r>
            <a:r>
              <a:rPr lang="es-MX" dirty="0" smtClean="0">
                <a:ea typeface="Times New Roman" pitchFamily="18" charset="0"/>
              </a:rPr>
              <a:t> (BSC) INSP: Seguimiento de </a:t>
            </a:r>
          </a:p>
          <a:p>
            <a:pPr algn="just" eaLnBrk="0" hangingPunct="0">
              <a:tabLst>
                <a:tab pos="450850" algn="l"/>
              </a:tabLst>
              <a:defRPr/>
            </a:pPr>
            <a:r>
              <a:rPr lang="es-MX" dirty="0" smtClean="0">
                <a:ea typeface="Times New Roman" pitchFamily="18" charset="0"/>
              </a:rPr>
              <a:t>  Mapas Estratégicos por LIM y </a:t>
            </a:r>
            <a:r>
              <a:rPr lang="es-MX" dirty="0" err="1" smtClean="0">
                <a:ea typeface="Times New Roman" pitchFamily="18" charset="0"/>
              </a:rPr>
              <a:t>Protolíneas</a:t>
            </a:r>
            <a:r>
              <a:rPr lang="es-MX" dirty="0" smtClean="0">
                <a:ea typeface="Times New Roman" pitchFamily="18" charset="0"/>
              </a:rPr>
              <a:t> / LIM  </a:t>
            </a:r>
          </a:p>
          <a:p>
            <a:pPr algn="just" eaLnBrk="0" hangingPunct="0">
              <a:tabLst>
                <a:tab pos="450850" algn="l"/>
              </a:tabLst>
              <a:defRPr/>
            </a:pPr>
            <a:r>
              <a:rPr lang="es-MX" dirty="0" smtClean="0">
                <a:ea typeface="Times New Roman" pitchFamily="18" charset="0"/>
              </a:rPr>
              <a:t>  Vacunas / LIM sobre sistemas de información en </a:t>
            </a:r>
          </a:p>
          <a:p>
            <a:pPr algn="just" eaLnBrk="0" hangingPunct="0">
              <a:tabLst>
                <a:tab pos="450850" algn="l"/>
              </a:tabLst>
              <a:defRPr/>
            </a:pPr>
            <a:r>
              <a:rPr lang="es-MX" dirty="0" smtClean="0">
                <a:ea typeface="Times New Roman" pitchFamily="18" charset="0"/>
              </a:rPr>
              <a:t>  salud.</a:t>
            </a:r>
          </a:p>
          <a:p>
            <a:pPr algn="just" eaLnBrk="0" hangingPunct="0">
              <a:tabLst>
                <a:tab pos="450850" algn="l"/>
              </a:tabLst>
              <a:defRPr/>
            </a:pPr>
            <a:endParaRPr lang="es-MX" dirty="0" smtClean="0">
              <a:ea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988840"/>
            <a:ext cx="2952328" cy="1831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3861048"/>
            <a:ext cx="3240360" cy="17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51520" y="908720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Planeación Estratégica</a:t>
            </a:r>
            <a:endParaRPr lang="es-MX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2" name="Picture 2" descr="C:\Users\ctellez\Pictures\INSP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179512" y="-41612"/>
            <a:ext cx="6012160" cy="80021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Organización de Congresos </a:t>
            </a:r>
            <a:r>
              <a:rPr lang="es-MX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y reuniones internacionales</a:t>
            </a:r>
            <a:endParaRPr lang="es-MX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843808" y="1484784"/>
            <a:ext cx="5761037" cy="9361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08000" rIns="108000" anchor="ctr"/>
          <a:lstStyle/>
          <a:p>
            <a:pPr marL="742950" lvl="1" indent="-285750">
              <a:buClr>
                <a:schemeClr val="accent2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es-MX" b="1" dirty="0">
                <a:solidFill>
                  <a:schemeClr val="tx1"/>
                </a:solidFill>
              </a:rPr>
              <a:t>14 Congreso de Investigación en Salud Pública  </a:t>
            </a:r>
            <a:br>
              <a:rPr lang="es-MX" b="1" dirty="0">
                <a:solidFill>
                  <a:schemeClr val="tx1"/>
                </a:solidFill>
              </a:rPr>
            </a:br>
            <a:r>
              <a:rPr lang="es-MX" dirty="0">
                <a:solidFill>
                  <a:schemeClr val="tx1"/>
                </a:solidFill>
              </a:rPr>
              <a:t>1 al 4 de </a:t>
            </a:r>
            <a:r>
              <a:rPr lang="es-MX" dirty="0" smtClean="0">
                <a:solidFill>
                  <a:schemeClr val="tx1"/>
                </a:solidFill>
              </a:rPr>
              <a:t>marzo del 2011</a:t>
            </a:r>
            <a:endParaRPr lang="es-ES" b="1" dirty="0">
              <a:solidFill>
                <a:schemeClr val="tx1"/>
              </a:solidFill>
            </a:endParaRPr>
          </a:p>
        </p:txBody>
      </p:sp>
      <p:pic>
        <p:nvPicPr>
          <p:cNvPr id="47110" name="Picture 2" descr="CONGISP 2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2448272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1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212976"/>
            <a:ext cx="2808288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30 Imagen" descr="amarill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641550" y="6191250"/>
            <a:ext cx="1257300" cy="1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67 Imagen" descr="verd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823400" y="6191250"/>
            <a:ext cx="122872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258 Imagen" descr="roja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315188" y="9970169"/>
            <a:ext cx="1162050" cy="820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259 Imagen" descr="roja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359804" y="17080330"/>
            <a:ext cx="11620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251 Imagen" descr="verd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983439" y="10302038"/>
            <a:ext cx="1162050" cy="801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251 Imagen" descr="verd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83966" y="16999617"/>
            <a:ext cx="116205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528 Imagen" descr="verd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041098" y="9807240"/>
            <a:ext cx="1162050" cy="809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529 Imagen" descr="verd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72155" y="17286370"/>
            <a:ext cx="115252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561 Imagen" descr="roja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16406" y="10070431"/>
            <a:ext cx="1162050" cy="820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564 Imagen" descr="amarill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90337" y="17056266"/>
            <a:ext cx="11620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C:\Users\ctellez\Pictures\INSP.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32440" y="6264696"/>
            <a:ext cx="52954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323528" y="3140968"/>
            <a:ext cx="5400600" cy="9361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08000" rIns="108000" anchor="ctr"/>
          <a:lstStyle/>
          <a:p>
            <a:pPr marL="742950" lvl="1" indent="-285750">
              <a:buClr>
                <a:schemeClr val="accent2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es-MX" b="1" dirty="0" smtClean="0">
                <a:solidFill>
                  <a:schemeClr val="tx1"/>
                </a:solidFill>
              </a:rPr>
              <a:t>Conferencia Internacional Sobre Evaluación de Impacto 2011                      </a:t>
            </a:r>
          </a:p>
          <a:p>
            <a:pPr marL="742950" lvl="1" indent="-285750">
              <a:buClr>
                <a:schemeClr val="accent2">
                  <a:lumMod val="50000"/>
                </a:schemeClr>
              </a:buClr>
              <a:defRPr/>
            </a:pPr>
            <a:r>
              <a:rPr lang="es-MX" b="1" dirty="0" smtClean="0">
                <a:solidFill>
                  <a:schemeClr val="tx1"/>
                </a:solidFill>
              </a:rPr>
              <a:t>	</a:t>
            </a:r>
            <a:r>
              <a:rPr lang="es-MX" dirty="0" smtClean="0">
                <a:solidFill>
                  <a:schemeClr val="tx1"/>
                </a:solidFill>
              </a:rPr>
              <a:t>15 al </a:t>
            </a:r>
            <a:r>
              <a:rPr lang="es-MX" smtClean="0">
                <a:solidFill>
                  <a:schemeClr val="tx1"/>
                </a:solidFill>
              </a:rPr>
              <a:t>17 junio </a:t>
            </a:r>
            <a:r>
              <a:rPr lang="es-MX" dirty="0" smtClean="0">
                <a:solidFill>
                  <a:schemeClr val="tx1"/>
                </a:solidFill>
              </a:rPr>
              <a:t>de 2011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CuadroTexto"/>
          <p:cNvSpPr txBox="1">
            <a:spLocks noChangeArrowheads="1"/>
          </p:cNvSpPr>
          <p:nvPr/>
        </p:nvSpPr>
        <p:spPr bwMode="auto">
          <a:xfrm>
            <a:off x="323528" y="4653136"/>
            <a:ext cx="5400600" cy="9361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08000" rIns="108000" anchor="ctr"/>
          <a:lstStyle/>
          <a:p>
            <a:pPr marL="742950" lvl="1" indent="-285750">
              <a:buClr>
                <a:schemeClr val="accent2">
                  <a:lumMod val="50000"/>
                </a:schemeClr>
              </a:buClr>
              <a:buFont typeface="Wingdings" pitchFamily="2" charset="2"/>
              <a:buChar char="v"/>
              <a:defRPr/>
            </a:pPr>
            <a:r>
              <a:rPr lang="es-MX" b="1" dirty="0" smtClean="0">
                <a:solidFill>
                  <a:schemeClr val="tx1"/>
                </a:solidFill>
              </a:rPr>
              <a:t>25 años de la creación del Instituto Nacional de Salud Pública de México                                </a:t>
            </a:r>
            <a:r>
              <a:rPr lang="es-MX" dirty="0" smtClean="0">
                <a:solidFill>
                  <a:schemeClr val="tx1"/>
                </a:solidFill>
              </a:rPr>
              <a:t>26 de Enero de 2012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1232</TotalTime>
  <Words>3055</Words>
  <Application>Microsoft Office PowerPoint</Application>
  <PresentationFormat>Presentación en pantalla (4:3)</PresentationFormat>
  <Paragraphs>711</Paragraphs>
  <Slides>39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0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INDEM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Ing. Miguel Rodríguez Fdz</dc:creator>
  <cp:lastModifiedBy>sandra.salazar</cp:lastModifiedBy>
  <cp:revision>187</cp:revision>
  <dcterms:created xsi:type="dcterms:W3CDTF">2011-03-11T16:26:39Z</dcterms:created>
  <dcterms:modified xsi:type="dcterms:W3CDTF">2011-03-22T16:38:27Z</dcterms:modified>
</cp:coreProperties>
</file>